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70" r:id="rId13"/>
    <p:sldId id="264" r:id="rId14"/>
    <p:sldId id="265" r:id="rId15"/>
    <p:sldId id="271" r:id="rId16"/>
    <p:sldId id="266" r:id="rId17"/>
    <p:sldId id="267" r:id="rId18"/>
    <p:sldId id="268" r:id="rId19"/>
    <p:sldId id="269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8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M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0EA5DF-3FFB-4923-A1B2-7941BD6C3EA5}" type="datetimeFigureOut">
              <a:rPr lang="fr-MA" smtClean="0"/>
              <a:t>05/06/2025</a:t>
            </a:fld>
            <a:endParaRPr lang="fr-M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M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M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02154F-5B40-4FB5-AA17-70DDF59B9469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752791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E2C5A4-07B2-9F7B-9CF4-84BA0825C7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5B59ED2-5EF1-F703-8976-FE821214C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M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F764CFC-7E70-1803-60EF-4A2D32005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A6F3-9B28-43DC-A7C6-F757B8025F3F}" type="datetime1">
              <a:rPr lang="fr-MA" smtClean="0"/>
              <a:t>07/06/2025</a:t>
            </a:fld>
            <a:endParaRPr lang="fr-M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E713A55-B9AD-63CC-18E7-0E152C6CF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23A8E4B-1073-E442-CB36-29437CA4E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886D-5ECD-463C-8E24-B89C9A522EDB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3852083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DC822F-206D-9FDD-340D-F912502DA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B1EEAE4-D6B2-3594-E27A-6FC14EC80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62DD8D-E245-ECFA-084C-828F75104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53C82-97EB-48AD-94FB-9AF5EB0306D0}" type="datetime1">
              <a:rPr lang="fr-MA" smtClean="0"/>
              <a:t>07/06/2025</a:t>
            </a:fld>
            <a:endParaRPr lang="fr-M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8007B9-0FA5-A4DC-460F-0D139A701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7AFF74-CB2B-2061-971B-333B2CA17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886D-5ECD-463C-8E24-B89C9A522EDB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986771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4CDA25B-D014-E0AD-F58B-336C3F25BA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47325C-DAD8-4ED9-72D6-3E076C7777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5D5887A-751B-EAC5-101E-A059B8A07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FDBF2-CB59-4013-B4E2-904C643A9D1D}" type="datetime1">
              <a:rPr lang="fr-MA" smtClean="0"/>
              <a:t>07/06/2025</a:t>
            </a:fld>
            <a:endParaRPr lang="fr-M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1851103-F3B1-320D-0F82-0F8031B20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80BC36-1A59-AEAC-10A6-EEAFC5B75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886D-5ECD-463C-8E24-B89C9A522EDB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3323509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ECD941-1DAB-333E-94D3-37F098257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39C0E6-DD3D-1514-31A5-6F0D4693E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6661014-BA70-C3AA-4E18-FB66B5BBB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DA24-EC04-4E4E-9B75-8D6F988AC487}" type="datetime1">
              <a:rPr lang="fr-MA" smtClean="0"/>
              <a:t>07/06/2025</a:t>
            </a:fld>
            <a:endParaRPr lang="fr-M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898FB92-DF6C-4C8D-8139-950673010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B5EC8DE-8548-1488-7E95-8EE59AD89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886D-5ECD-463C-8E24-B89C9A522EDB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3724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734E05-CB60-837C-4455-C3B8C0860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72AEA83-3EC6-87B1-F0A5-766B167008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8E5F88-0ADD-88FA-05FE-46EA09B79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4E89D-5CC5-4CFE-AC03-7468E7094569}" type="datetime1">
              <a:rPr lang="fr-MA" smtClean="0"/>
              <a:t>07/06/2025</a:t>
            </a:fld>
            <a:endParaRPr lang="fr-M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004554-84D2-FAF4-D0C4-B419708B8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564C70A-C448-5827-53E5-5092EB869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886D-5ECD-463C-8E24-B89C9A522EDB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623324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8C346D-BD5C-9529-0C2E-3C0A1891B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B01515B-E453-97EF-9259-621A5CF1FC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A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03199A1-D91E-64BA-FDA6-E1B27DE12C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A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55A183B-0580-24CF-AD0F-0E886E392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BD48D-7377-4A0F-BE5C-D5481E70E4EE}" type="datetime1">
              <a:rPr lang="fr-MA" smtClean="0"/>
              <a:t>07/06/2025</a:t>
            </a:fld>
            <a:endParaRPr lang="fr-M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60FB1AC-64F2-5D0E-011E-52F2C8CA3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DA648DF-3702-CBCB-C816-59102ABFF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886D-5ECD-463C-8E24-B89C9A522EDB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826066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0058E9-C260-F0F7-3F5E-8B58AF945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A89BBE-2373-717C-39D4-25F808AAD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3927CEC-6EDB-D41A-B0D9-7C09583CD4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50C6EA8-7408-0639-2664-6279596C2B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453B903-0ECC-F063-7AC4-E646FBC43B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A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11B2E10-19EC-31A7-8F0A-FA673188F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44113-0CC3-4A81-B386-B04541462FFA}" type="datetime1">
              <a:rPr lang="fr-MA" smtClean="0"/>
              <a:t>07/06/2025</a:t>
            </a:fld>
            <a:endParaRPr lang="fr-M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E20DAAB-25BF-6EFE-37AD-2718B0A3E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6014BEB-356F-5AED-2091-97B608833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886D-5ECD-463C-8E24-B89C9A522EDB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3951822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BFF60D-A43B-0018-B39C-9C0048BF5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04C5018-4FAA-47F2-011A-5BE5D081F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C8C4D-A6AC-49A1-85C9-10A0DAD73A6D}" type="datetime1">
              <a:rPr lang="fr-MA" smtClean="0"/>
              <a:t>07/06/2025</a:t>
            </a:fld>
            <a:endParaRPr lang="fr-M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86E3B23-EA9F-5254-E55F-122C106AA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A3DE640-4651-06AE-C461-93E85ABE3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886D-5ECD-463C-8E24-B89C9A522EDB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4085301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7944839-EBE0-EF39-9CEB-10E057629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48B0C-1E78-49DF-8CB8-C43D6F5DC57B}" type="datetime1">
              <a:rPr lang="fr-MA" smtClean="0"/>
              <a:t>07/06/2025</a:t>
            </a:fld>
            <a:endParaRPr lang="fr-M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E1F852C-5DD4-A39E-116D-F1704586C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CBEA5A9-5BE9-0BDC-6377-FF0C640D6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886D-5ECD-463C-8E24-B89C9A522EDB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61626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E2C924-70DF-4D96-8258-D20B7C677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B16344-43D7-F24E-189D-70126ADC1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A6DA51A-AF10-CBFA-D826-7885548E09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3114E32-C6C6-7DF7-1F49-DAAC62DB4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10576-1643-4930-AAD2-3E6660953C88}" type="datetime1">
              <a:rPr lang="fr-MA" smtClean="0"/>
              <a:t>07/06/2025</a:t>
            </a:fld>
            <a:endParaRPr lang="fr-M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4E9DD34-D366-2159-718A-87FFFF04E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E18C43C-B177-2AB6-0787-35BF1D002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886D-5ECD-463C-8E24-B89C9A522EDB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633013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EAA9A0-F6AA-8038-B8FD-C9B96E0A9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9E13C88-24CE-B015-BE4C-17666EF73C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M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8B76228-724E-10C0-23BC-8A9E77794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03F3FB2-C3BE-D0A9-E190-DAA180F2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ECFCA-B23D-4FD7-A4E7-69CEF8058C9E}" type="datetime1">
              <a:rPr lang="fr-MA" smtClean="0"/>
              <a:t>07/06/2025</a:t>
            </a:fld>
            <a:endParaRPr lang="fr-M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71D22DF-4121-468E-D842-78A622CEF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F7A01B7-1415-1EFD-59B5-2BDE9E401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886D-5ECD-463C-8E24-B89C9A522EDB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569118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0807AD0-2E25-C4EF-B715-F3FBFE276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3C6D083-7BED-924B-0AC2-C55E15A73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9C27884-E5A7-6ACA-2D7A-EC972D413A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5A4B9A-000F-4B50-81A6-72F1D9E485B8}" type="datetime1">
              <a:rPr lang="fr-MA" smtClean="0"/>
              <a:t>07/06/2025</a:t>
            </a:fld>
            <a:endParaRPr lang="fr-M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77DE587-72FE-287B-8D2D-958EEAA597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M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C967052-6447-EA3E-44D4-D3340D2802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6E886D-5ECD-463C-8E24-B89C9A522EDB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521413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44.png"/><Relationship Id="rId7" Type="http://schemas.openxmlformats.org/officeDocument/2006/relationships/oleObject" Target="../embeddings/oleObject2.bin"/><Relationship Id="rId2" Type="http://schemas.openxmlformats.org/officeDocument/2006/relationships/hyperlink" Target="https://github.com/RayyyZen/Projet_Numerique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emf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hysicsopenlab.org/2016/08/16/ramsauer-townsend-effect/" TargetMode="External"/><Relationship Id="rId2" Type="http://schemas.openxmlformats.org/officeDocument/2006/relationships/hyperlink" Target="https://ocw.mit.edu/courses/8-04-quantum-physics-i-spring-2016/79c490b96f77e1374c42d7119a940091_MIT8_04S16_LecNotes17.pdf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5H-SI65kOx0?si=XuRFf1RhFeeaBtzg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âble, Appareils électroniques, fils électriques, Ingénierie électronique&#10;&#10;Le contenu généré par l’IA peut être incorrect.">
            <a:extLst>
              <a:ext uri="{FF2B5EF4-FFF2-40B4-BE49-F238E27FC236}">
                <a16:creationId xmlns:a16="http://schemas.microsoft.com/office/drawing/2014/main" id="{A3217A8D-8A24-A483-D94D-7828513FA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33" y="1819158"/>
            <a:ext cx="6631056" cy="437753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8D22E8D-3F15-4091-FC08-1597263E6958}"/>
              </a:ext>
            </a:extLst>
          </p:cNvPr>
          <p:cNvSpPr txBox="1"/>
          <p:nvPr/>
        </p:nvSpPr>
        <p:spPr>
          <a:xfrm>
            <a:off x="2559788" y="622360"/>
            <a:ext cx="707242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500" b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Effet </a:t>
            </a:r>
            <a:r>
              <a:rPr lang="fr-FR" sz="4500" b="1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Ramsauer</a:t>
            </a:r>
            <a:r>
              <a:rPr lang="fr-FR" sz="4500" b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-Townsend</a:t>
            </a:r>
            <a:endParaRPr lang="fr-MA" sz="4500" b="1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71B7CA-76DF-8E4A-54BB-20D0233D4D0F}"/>
              </a:ext>
            </a:extLst>
          </p:cNvPr>
          <p:cNvSpPr txBox="1"/>
          <p:nvPr/>
        </p:nvSpPr>
        <p:spPr>
          <a:xfrm>
            <a:off x="7788291" y="3049833"/>
            <a:ext cx="4215868" cy="37240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MA" sz="2500" dirty="0">
                <a:latin typeface="Cambria"/>
                <a:ea typeface="Cambria"/>
              </a:rPr>
              <a:t>Pré-</a:t>
            </a:r>
            <a:r>
              <a:rPr lang="fr-MA" sz="2500" dirty="0" err="1">
                <a:latin typeface="Cambria"/>
                <a:ea typeface="Cambria"/>
              </a:rPr>
              <a:t>Ing</a:t>
            </a:r>
            <a:r>
              <a:rPr lang="fr-MA" sz="2500" dirty="0">
                <a:latin typeface="Cambria"/>
                <a:ea typeface="Cambria"/>
              </a:rPr>
              <a:t> 2</a:t>
            </a:r>
          </a:p>
          <a:p>
            <a:r>
              <a:rPr lang="fr-MA" sz="2500" dirty="0">
                <a:latin typeface="Cambria"/>
                <a:ea typeface="Cambria"/>
              </a:rPr>
              <a:t>Groupe : MI1-F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MA" sz="2500" dirty="0">
                <a:latin typeface="Cambria"/>
                <a:ea typeface="Cambria"/>
              </a:rPr>
              <a:t>Enzo FULGORI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MA" sz="2500" dirty="0">
                <a:latin typeface="Cambria"/>
                <a:ea typeface="Cambria"/>
              </a:rPr>
              <a:t>Rayane MEHANNI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MA" sz="2500" dirty="0">
                <a:latin typeface="Cambria"/>
                <a:ea typeface="Cambria"/>
              </a:rPr>
              <a:t>Hugo NKUNDIYEZE</a:t>
            </a:r>
          </a:p>
          <a:p>
            <a:endParaRPr lang="fr-MA" sz="25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fr-MA" sz="2500" dirty="0">
                <a:latin typeface="Cambria"/>
                <a:ea typeface="Cambria"/>
              </a:rPr>
              <a:t>Enseignante : Mme. Dupont</a:t>
            </a:r>
          </a:p>
          <a:p>
            <a:r>
              <a:rPr lang="fr-MA" sz="2500" dirty="0">
                <a:latin typeface="Cambria"/>
                <a:ea typeface="Cambria"/>
              </a:rPr>
              <a:t>Matière : Physique Moderne</a:t>
            </a:r>
          </a:p>
          <a:p>
            <a:endParaRPr lang="fr-MA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fr-MA" dirty="0"/>
          </a:p>
        </p:txBody>
      </p:sp>
      <p:pic>
        <p:nvPicPr>
          <p:cNvPr id="10" name="Image 9" descr="Une image contenant Graphique, Police, logo, capture d’écran&#10;&#10;Le contenu généré par l’IA peut être incorrect.">
            <a:extLst>
              <a:ext uri="{FF2B5EF4-FFF2-40B4-BE49-F238E27FC236}">
                <a16:creationId xmlns:a16="http://schemas.microsoft.com/office/drawing/2014/main" id="{90E7EB9E-A075-0816-0BC7-351B04096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54" y="82206"/>
            <a:ext cx="1488558" cy="786903"/>
          </a:xfrm>
          <a:prstGeom prst="rect">
            <a:avLst/>
          </a:prstGeom>
        </p:spPr>
      </p:pic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90F7D118-569F-A4DF-D34F-74016BFB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886D-5ECD-463C-8E24-B89C9A522EDB}" type="slidenum">
              <a:rPr lang="fr-MA" sz="1500" b="1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fld>
            <a:endParaRPr lang="fr-MA" sz="15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00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3B338-944D-29E3-D5E9-00A35ED8E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98239C1-01E0-0A18-C966-C07A21C533B4}"/>
              </a:ext>
            </a:extLst>
          </p:cNvPr>
          <p:cNvSpPr txBox="1"/>
          <p:nvPr/>
        </p:nvSpPr>
        <p:spPr>
          <a:xfrm>
            <a:off x="457199" y="361507"/>
            <a:ext cx="713444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500" b="1" u="sng">
                <a:latin typeface="Cambria" panose="02040503050406030204" pitchFamily="18" charset="0"/>
                <a:ea typeface="Cambria" panose="02040503050406030204" pitchFamily="18" charset="0"/>
              </a:rPr>
              <a:t>Expressions de T et R</a:t>
            </a:r>
            <a:endParaRPr lang="fr-MA" sz="3500" b="1" u="sng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Espace réservé du numéro de diapositive 7">
            <a:extLst>
              <a:ext uri="{FF2B5EF4-FFF2-40B4-BE49-F238E27FC236}">
                <a16:creationId xmlns:a16="http://schemas.microsoft.com/office/drawing/2014/main" id="{BCD7F842-4979-D2C7-75BA-40E4B291C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56E886D-5ECD-463C-8E24-B89C9A522EDB}" type="slidenum">
              <a:rPr lang="fr-MA" sz="1500" b="1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10</a:t>
            </a:fld>
            <a:endParaRPr lang="fr-MA" sz="15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E662513-1616-0FD7-E19A-75D91B12A547}"/>
              </a:ext>
            </a:extLst>
          </p:cNvPr>
          <p:cNvSpPr txBox="1"/>
          <p:nvPr/>
        </p:nvSpPr>
        <p:spPr>
          <a:xfrm>
            <a:off x="457199" y="5650107"/>
            <a:ext cx="1286541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>
                <a:latin typeface="Cambria"/>
                <a:ea typeface="Cambria"/>
              </a:rPr>
              <a:t>Avec :</a:t>
            </a:r>
          </a:p>
        </p:txBody>
      </p:sp>
      <p:pic>
        <p:nvPicPr>
          <p:cNvPr id="11" name="Image 10" descr="Une image contenant texte, écriture manuscrite, Police, conception&#10;&#10;Le contenu généré par l’IA peut être incorrect.">
            <a:extLst>
              <a:ext uri="{FF2B5EF4-FFF2-40B4-BE49-F238E27FC236}">
                <a16:creationId xmlns:a16="http://schemas.microsoft.com/office/drawing/2014/main" id="{EC2F3914-C5B2-81E9-9BEE-BE6A9E562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398" y="5128958"/>
            <a:ext cx="1679707" cy="1592517"/>
          </a:xfrm>
          <a:prstGeom prst="rect">
            <a:avLst/>
          </a:prstGeom>
        </p:spPr>
      </p:pic>
      <p:pic>
        <p:nvPicPr>
          <p:cNvPr id="12" name="Image 11" descr="Une image contenant texte, Police, écriture manuscrite, ligne&#10;&#10;Le contenu généré par l’IA peut être incorrect.">
            <a:extLst>
              <a:ext uri="{FF2B5EF4-FFF2-40B4-BE49-F238E27FC236}">
                <a16:creationId xmlns:a16="http://schemas.microsoft.com/office/drawing/2014/main" id="{EF535162-DC92-8D56-59B5-937978B1B5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64" r="56649"/>
          <a:stretch>
            <a:fillRect/>
          </a:stretch>
        </p:blipFill>
        <p:spPr>
          <a:xfrm>
            <a:off x="1068570" y="1880948"/>
            <a:ext cx="2955852" cy="15290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B4EB9A9B-BB0B-C241-48DE-1C959F803689}"/>
                  </a:ext>
                </a:extLst>
              </p:cNvPr>
              <p:cNvSpPr txBox="1"/>
              <p:nvPr/>
            </p:nvSpPr>
            <p:spPr>
              <a:xfrm>
                <a:off x="457201" y="1118807"/>
                <a:ext cx="4540102" cy="80021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fr-FR" sz="2200" dirty="0">
                    <a:latin typeface="Cambria"/>
                    <a:ea typeface="Cambria"/>
                  </a:rPr>
                  <a:t>Conditions de continuité de la fonction d’onde et de sa dérivée</a:t>
                </a:r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r>
                      <a:rPr lang="fr-FR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fr-FR" sz="2200" dirty="0">
                  <a:latin typeface="Cambria"/>
                  <a:ea typeface="Cambria"/>
                </a:endParaRPr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B4EB9A9B-BB0B-C241-48DE-1C959F803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1118807"/>
                <a:ext cx="4540102" cy="800219"/>
              </a:xfrm>
              <a:prstGeom prst="rect">
                <a:avLst/>
              </a:prstGeom>
              <a:blipFill>
                <a:blip r:embed="rId4"/>
                <a:stretch>
                  <a:fillRect l="-1477" t="-5344" b="-11450"/>
                </a:stretch>
              </a:blipFill>
            </p:spPr>
            <p:txBody>
              <a:bodyPr/>
              <a:lstStyle/>
              <a:p>
                <a:r>
                  <a:rPr lang="fr-M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age 12" descr="Une image contenant texte, Police, écriture manuscrite, ligne&#10;&#10;Le contenu généré par l’IA peut être incorrect.">
            <a:extLst>
              <a:ext uri="{FF2B5EF4-FFF2-40B4-BE49-F238E27FC236}">
                <a16:creationId xmlns:a16="http://schemas.microsoft.com/office/drawing/2014/main" id="{D3D4D8D3-975B-C724-EC15-7F9B372AD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51" r="-364"/>
          <a:stretch>
            <a:fillRect/>
          </a:stretch>
        </p:blipFill>
        <p:spPr>
          <a:xfrm>
            <a:off x="457199" y="3448039"/>
            <a:ext cx="3855024" cy="1529013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EE71140C-E841-093F-8BB2-92F075AEA131}"/>
              </a:ext>
            </a:extLst>
          </p:cNvPr>
          <p:cNvSpPr txBox="1"/>
          <p:nvPr/>
        </p:nvSpPr>
        <p:spPr>
          <a:xfrm>
            <a:off x="6414978" y="1118807"/>
            <a:ext cx="4540102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2200" dirty="0">
                <a:latin typeface="Cambria"/>
                <a:ea typeface="Cambria"/>
              </a:rPr>
              <a:t>Coefficient de transmission :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3668621-7FDA-1AA3-41C8-BB7D31EDF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479" y="1676052"/>
            <a:ext cx="5292242" cy="93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723D980F-0B85-E8F2-1911-5EAD1402CF43}"/>
              </a:ext>
            </a:extLst>
          </p:cNvPr>
          <p:cNvSpPr txBox="1"/>
          <p:nvPr/>
        </p:nvSpPr>
        <p:spPr>
          <a:xfrm>
            <a:off x="6847369" y="2763630"/>
            <a:ext cx="367532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>
                <a:latin typeface="Cambria" panose="02040503050406030204" pitchFamily="18" charset="0"/>
                <a:ea typeface="Cambria" panose="02040503050406030204" pitchFamily="18" charset="0"/>
              </a:rPr>
              <a:t>Et en remplaçant k et q par leurs expressions on trouve : </a:t>
            </a:r>
            <a:endParaRPr lang="fr-FR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86FDE83A-BE0B-2775-D219-9F5317C89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093" y="3471226"/>
            <a:ext cx="4299014" cy="93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F8E370E6-FC5F-ABFA-4B20-FB54489843CF}"/>
              </a:ext>
            </a:extLst>
          </p:cNvPr>
          <p:cNvSpPr txBox="1"/>
          <p:nvPr/>
        </p:nvSpPr>
        <p:spPr>
          <a:xfrm>
            <a:off x="6414978" y="4698071"/>
            <a:ext cx="4540102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2200" dirty="0">
                <a:latin typeface="Cambria"/>
                <a:ea typeface="Cambria"/>
              </a:rPr>
              <a:t>Coefficient de réflexion : 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6E3C1573-0116-1E61-B359-62AF4A102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295" y="5221029"/>
            <a:ext cx="2913905" cy="10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632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3DCAF-CA68-A719-2BE7-D4C3D70AF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3FD9766-CFFC-B29F-443E-2EC2B8869D2C}"/>
              </a:ext>
            </a:extLst>
          </p:cNvPr>
          <p:cNvSpPr txBox="1"/>
          <p:nvPr/>
        </p:nvSpPr>
        <p:spPr>
          <a:xfrm>
            <a:off x="457199" y="361507"/>
            <a:ext cx="713444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500" b="1" u="sng">
                <a:latin typeface="Cambria" panose="02040503050406030204" pitchFamily="18" charset="0"/>
                <a:ea typeface="Cambria" panose="02040503050406030204" pitchFamily="18" charset="0"/>
              </a:rPr>
              <a:t>Analyse de T et R</a:t>
            </a:r>
            <a:endParaRPr lang="fr-MA" sz="3500" b="1" u="sng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Espace réservé du numéro de diapositive 7">
            <a:extLst>
              <a:ext uri="{FF2B5EF4-FFF2-40B4-BE49-F238E27FC236}">
                <a16:creationId xmlns:a16="http://schemas.microsoft.com/office/drawing/2014/main" id="{39FEBB67-2A86-83A3-B7E1-53A13C1DD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56E886D-5ECD-463C-8E24-B89C9A522EDB}" type="slidenum">
              <a:rPr lang="fr-MA" sz="1500" b="1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11</a:t>
            </a:fld>
            <a:endParaRPr lang="fr-MA" sz="1500" b="1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E9F16830-7446-85F6-575B-BF5870CC18EC}"/>
                  </a:ext>
                </a:extLst>
              </p:cNvPr>
              <p:cNvSpPr txBox="1"/>
              <p:nvPr/>
            </p:nvSpPr>
            <p:spPr>
              <a:xfrm>
                <a:off x="457201" y="1118807"/>
                <a:ext cx="4540102" cy="43088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fr-FR" sz="2200" dirty="0">
                    <a:latin typeface="Cambria"/>
                    <a:ea typeface="Cambria"/>
                  </a:rPr>
                  <a:t>Dans le cas où </a:t>
                </a:r>
                <a14:m>
                  <m:oMath xmlns:m="http://schemas.openxmlformats.org/officeDocument/2006/math">
                    <m:r>
                      <a:rPr lang="fr-FR" sz="2200" b="0" i="1" smtClean="0">
                        <a:latin typeface="Cambria Math" panose="02040503050406030204" pitchFamily="18" charset="0"/>
                        <a:ea typeface="Cambria"/>
                      </a:rPr>
                      <m:t>𝑇</m:t>
                    </m:r>
                    <m:r>
                      <a:rPr lang="fr-FR" sz="2200" b="0" i="1" smtClean="0">
                        <a:latin typeface="Cambria Math" panose="02040503050406030204" pitchFamily="18" charset="0"/>
                        <a:ea typeface="Cambria"/>
                      </a:rPr>
                      <m:t> ≈1⇒</m:t>
                    </m:r>
                    <m:r>
                      <a:rPr lang="fr-FR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fr-FR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≈0 :</m:t>
                    </m:r>
                  </m:oMath>
                </a14:m>
                <a:endParaRPr lang="fr-FR" sz="2200" dirty="0">
                  <a:latin typeface="Cambria"/>
                  <a:ea typeface="Cambria"/>
                </a:endParaRPr>
              </a:p>
            </p:txBody>
          </p:sp>
        </mc:Choice>
        <mc:Fallback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E9F16830-7446-85F6-575B-BF5870CC1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1118807"/>
                <a:ext cx="4540102" cy="430887"/>
              </a:xfrm>
              <a:prstGeom prst="rect">
                <a:avLst/>
              </a:prstGeom>
              <a:blipFill>
                <a:blip r:embed="rId2"/>
                <a:stretch>
                  <a:fillRect l="-1477" t="-10000" b="-28571"/>
                </a:stretch>
              </a:blipFill>
            </p:spPr>
            <p:txBody>
              <a:bodyPr/>
              <a:lstStyle/>
              <a:p>
                <a:r>
                  <a:rPr lang="fr-M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54BDFEDE-B661-72FE-6924-CD991E4A5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566" y="1640137"/>
            <a:ext cx="3039000" cy="204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91E491CD-0CBD-3FE3-8802-80AF8A8A9EA6}"/>
                  </a:ext>
                </a:extLst>
              </p:cNvPr>
              <p:cNvSpPr txBox="1"/>
              <p:nvPr/>
            </p:nvSpPr>
            <p:spPr>
              <a:xfrm>
                <a:off x="-3181574" y="8715614"/>
                <a:ext cx="6198781" cy="43088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fr-FR" sz="2200">
                    <a:latin typeface="Cambria"/>
                    <a:ea typeface="Cambria"/>
                  </a:rPr>
                  <a:t>Quantification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b="0" i="1" smtClean="0">
                            <a:latin typeface="Cambria Math" panose="02040503050406030204" pitchFamily="18" charset="0"/>
                            <a:ea typeface="Cambria"/>
                          </a:rPr>
                        </m:ctrlPr>
                      </m:sSubPr>
                      <m:e>
                        <m:r>
                          <a:rPr lang="fr-FR" sz="2200" b="0" i="1" smtClean="0">
                            <a:latin typeface="Cambria Math" panose="02040503050406030204" pitchFamily="18" charset="0"/>
                            <a:ea typeface="Cambria"/>
                          </a:rPr>
                          <m:t>𝑒</m:t>
                        </m:r>
                      </m:e>
                      <m:sub>
                        <m:r>
                          <a:rPr lang="fr-FR" sz="2200" b="0" i="1" smtClean="0">
                            <a:latin typeface="Cambria Math" panose="02040503050406030204" pitchFamily="18" charset="0"/>
                            <a:ea typeface="Cambria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fr-FR" sz="2200" b="0">
                    <a:latin typeface="Cambria"/>
                    <a:ea typeface="Cambria"/>
                  </a:rPr>
                  <a:t> :</a:t>
                </a:r>
              </a:p>
            </p:txBody>
          </p:sp>
        </mc:Choice>
        <mc:Fallback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91E491CD-0CBD-3FE3-8802-80AF8A8A9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81574" y="8715614"/>
                <a:ext cx="6198781" cy="430887"/>
              </a:xfrm>
              <a:prstGeom prst="rect">
                <a:avLst/>
              </a:prstGeom>
              <a:blipFill>
                <a:blip r:embed="rId4"/>
                <a:stretch>
                  <a:fillRect l="-1082" t="-10000" b="-28571"/>
                </a:stretch>
              </a:blipFill>
            </p:spPr>
            <p:txBody>
              <a:bodyPr/>
              <a:lstStyle/>
              <a:p>
                <a:r>
                  <a:rPr lang="fr-M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>
            <a:extLst>
              <a:ext uri="{FF2B5EF4-FFF2-40B4-BE49-F238E27FC236}">
                <a16:creationId xmlns:a16="http://schemas.microsoft.com/office/drawing/2014/main" id="{07AAEFEF-83FE-3D55-AC9F-7962C0808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566" y="4319574"/>
            <a:ext cx="2165295" cy="77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41B9D951-1D83-25BA-DF12-496A9170D729}"/>
                  </a:ext>
                </a:extLst>
              </p:cNvPr>
              <p:cNvSpPr txBox="1"/>
              <p:nvPr/>
            </p:nvSpPr>
            <p:spPr>
              <a:xfrm>
                <a:off x="609599" y="3817696"/>
                <a:ext cx="3430773" cy="43088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fr-FR" sz="2200" dirty="0">
                    <a:latin typeface="Cambria"/>
                    <a:ea typeface="Cambria"/>
                  </a:rPr>
                  <a:t>Quantification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b="0" i="1" smtClean="0">
                            <a:latin typeface="Cambria Math" panose="02040503050406030204" pitchFamily="18" charset="0"/>
                            <a:ea typeface="Cambria"/>
                          </a:rPr>
                        </m:ctrlPr>
                      </m:sSubPr>
                      <m:e>
                        <m:r>
                          <a:rPr lang="fr-FR" sz="2200" b="0" i="1" smtClean="0">
                            <a:latin typeface="Cambria Math" panose="02040503050406030204" pitchFamily="18" charset="0"/>
                            <a:ea typeface="Cambria"/>
                          </a:rPr>
                          <m:t>𝐸</m:t>
                        </m:r>
                      </m:e>
                      <m:sub>
                        <m:r>
                          <a:rPr lang="fr-FR" sz="2200" b="0" i="1" smtClean="0">
                            <a:latin typeface="Cambria Math" panose="02040503050406030204" pitchFamily="18" charset="0"/>
                            <a:ea typeface="Cambria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fr-FR" sz="2200" b="0" dirty="0">
                    <a:latin typeface="Cambria"/>
                    <a:ea typeface="Cambria"/>
                  </a:rPr>
                  <a:t> :</a:t>
                </a:r>
              </a:p>
            </p:txBody>
          </p:sp>
        </mc:Choice>
        <mc:Fallback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41B9D951-1D83-25BA-DF12-496A9170D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3817696"/>
                <a:ext cx="3430773" cy="430887"/>
              </a:xfrm>
              <a:prstGeom prst="rect">
                <a:avLst/>
              </a:prstGeom>
              <a:blipFill>
                <a:blip r:embed="rId6"/>
                <a:stretch>
                  <a:fillRect l="-1954" t="-8451" b="-28169"/>
                </a:stretch>
              </a:blipFill>
            </p:spPr>
            <p:txBody>
              <a:bodyPr/>
              <a:lstStyle/>
              <a:p>
                <a:r>
                  <a:rPr lang="fr-M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4" name="Picture 6">
            <a:extLst>
              <a:ext uri="{FF2B5EF4-FFF2-40B4-BE49-F238E27FC236}">
                <a16:creationId xmlns:a16="http://schemas.microsoft.com/office/drawing/2014/main" id="{A99B4C18-0234-9878-8C78-835259ADB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566" y="5860562"/>
            <a:ext cx="2548411" cy="78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3F24E520-D990-1E26-E189-2BC6553492E2}"/>
                  </a:ext>
                </a:extLst>
              </p:cNvPr>
              <p:cNvSpPr txBox="1"/>
              <p:nvPr/>
            </p:nvSpPr>
            <p:spPr>
              <a:xfrm>
                <a:off x="609599" y="5322444"/>
                <a:ext cx="3239387" cy="43088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fr-FR" sz="2200">
                    <a:latin typeface="Cambria"/>
                    <a:ea typeface="Cambria"/>
                  </a:rPr>
                  <a:t>Quantification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b="0" i="1" smtClean="0">
                            <a:latin typeface="Cambria Math" panose="02040503050406030204" pitchFamily="18" charset="0"/>
                            <a:ea typeface="Cambria"/>
                          </a:rPr>
                        </m:ctrlPr>
                      </m:sSubPr>
                      <m:e>
                        <m:r>
                          <a:rPr lang="fr-FR" sz="2200" b="0" i="1" smtClean="0">
                            <a:latin typeface="Cambria Math" panose="02040503050406030204" pitchFamily="18" charset="0"/>
                            <a:ea typeface="Cambria"/>
                          </a:rPr>
                          <m:t>𝑒</m:t>
                        </m:r>
                      </m:e>
                      <m:sub>
                        <m:r>
                          <a:rPr lang="fr-FR" sz="2200" b="0" i="1" smtClean="0">
                            <a:latin typeface="Cambria Math" panose="02040503050406030204" pitchFamily="18" charset="0"/>
                            <a:ea typeface="Cambria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fr-FR" sz="2200" b="0">
                    <a:latin typeface="Cambria"/>
                    <a:ea typeface="Cambria"/>
                  </a:rPr>
                  <a:t> :</a:t>
                </a:r>
              </a:p>
            </p:txBody>
          </p:sp>
        </mc:Choice>
        <mc:Fallback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3F24E520-D990-1E26-E189-2BC6553492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5322444"/>
                <a:ext cx="3239387" cy="430887"/>
              </a:xfrm>
              <a:prstGeom prst="rect">
                <a:avLst/>
              </a:prstGeom>
              <a:blipFill>
                <a:blip r:embed="rId8"/>
                <a:stretch>
                  <a:fillRect l="-2072" t="-9859" b="-28169"/>
                </a:stretch>
              </a:blipFill>
            </p:spPr>
            <p:txBody>
              <a:bodyPr/>
              <a:lstStyle/>
              <a:p>
                <a:r>
                  <a:rPr lang="fr-M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D4B0686-F29A-D590-EAD5-742A6681617E}"/>
                  </a:ext>
                </a:extLst>
              </p:cNvPr>
              <p:cNvSpPr txBox="1"/>
              <p:nvPr/>
            </p:nvSpPr>
            <p:spPr>
              <a:xfrm>
                <a:off x="6113741" y="1125789"/>
                <a:ext cx="4540102" cy="178510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fr-FR" sz="2200" dirty="0">
                    <a:latin typeface="Cambria"/>
                    <a:ea typeface="Cambria"/>
                  </a:rPr>
                  <a:t>à certaines énergies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i="1">
                            <a:latin typeface="Cambria Math" panose="02040503050406030204" pitchFamily="18" charset="0"/>
                            <a:ea typeface="Cambria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  <a:ea typeface="Cambria"/>
                          </a:rPr>
                          <m:t>𝐸</m:t>
                        </m:r>
                      </m:e>
                      <m:sub>
                        <m:r>
                          <a:rPr lang="fr-FR" sz="2200" i="1">
                            <a:latin typeface="Cambria Math" panose="02040503050406030204" pitchFamily="18" charset="0"/>
                            <a:ea typeface="Cambria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fr-FR" sz="2200" dirty="0">
                    <a:latin typeface="Cambria"/>
                    <a:ea typeface="Cambria"/>
                  </a:rPr>
                  <a:t> on peut observer un pic du coefficient de transmission d’une particule tel que </a:t>
                </a:r>
                <a14:m>
                  <m:oMath xmlns:m="http://schemas.openxmlformats.org/officeDocument/2006/math">
                    <m:r>
                      <a:rPr lang="fr-FR" sz="2200" i="1">
                        <a:latin typeface="Cambria Math" panose="02040503050406030204" pitchFamily="18" charset="0"/>
                        <a:ea typeface="Cambria"/>
                      </a:rPr>
                      <m:t>𝑇</m:t>
                    </m:r>
                    <m:r>
                      <a:rPr lang="fr-FR" sz="2200" i="1">
                        <a:latin typeface="Cambria Math" panose="02040503050406030204" pitchFamily="18" charset="0"/>
                        <a:ea typeface="Cambria"/>
                      </a:rPr>
                      <m:t> ≈1 </m:t>
                    </m:r>
                    <m:r>
                      <a:rPr lang="fr-FR" sz="2200" b="0" i="1" smtClean="0">
                        <a:latin typeface="Cambria Math" panose="02040503050406030204" pitchFamily="18" charset="0"/>
                        <a:ea typeface="Cambria"/>
                      </a:rPr>
                      <m:t>𝑒𝑡</m:t>
                    </m:r>
                    <m:r>
                      <a:rPr lang="fr-FR" sz="2200" b="0" i="1" smtClean="0">
                        <a:latin typeface="Cambria Math" panose="02040503050406030204" pitchFamily="18" charset="0"/>
                        <a:ea typeface="Cambria"/>
                      </a:rPr>
                      <m:t> </m:t>
                    </m:r>
                    <m:r>
                      <a:rPr lang="fr-FR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fr-FR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≈0</m:t>
                    </m:r>
                  </m:oMath>
                </a14:m>
                <a:r>
                  <a:rPr lang="fr-FR" sz="2200" dirty="0">
                    <a:latin typeface="Cambria"/>
                    <a:ea typeface="Cambria"/>
                  </a:rPr>
                  <a:t>. Ce phénomène est appelé résonance</a:t>
                </a:r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D4B0686-F29A-D590-EAD5-742A66816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741" y="1125789"/>
                <a:ext cx="4540102" cy="1785104"/>
              </a:xfrm>
              <a:prstGeom prst="rect">
                <a:avLst/>
              </a:prstGeom>
              <a:blipFill>
                <a:blip r:embed="rId9"/>
                <a:stretch>
                  <a:fillRect l="-1611" t="-2389" r="-537" b="-5802"/>
                </a:stretch>
              </a:blipFill>
            </p:spPr>
            <p:txBody>
              <a:bodyPr/>
              <a:lstStyle/>
              <a:p>
                <a:r>
                  <a:rPr lang="fr-M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B33ED50F-57EE-AFEA-115E-E89183A7D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180" y="2962038"/>
            <a:ext cx="4046686" cy="282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EB63D1E9-C703-8111-042E-3D8B9D49624E}"/>
                  </a:ext>
                </a:extLst>
              </p:cNvPr>
              <p:cNvSpPr txBox="1"/>
              <p:nvPr/>
            </p:nvSpPr>
            <p:spPr>
              <a:xfrm>
                <a:off x="6243472" y="5842565"/>
                <a:ext cx="4540102" cy="96949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fr-FR" sz="1500" dirty="0">
                    <a:latin typeface="Cambria"/>
                    <a:ea typeface="Cambria"/>
                  </a:rPr>
                  <a:t>Courbe illustrant le coefficient de transmission T en fonction du rapport : </a:t>
                </a:r>
                <a14:m>
                  <m:oMath xmlns:m="http://schemas.openxmlformats.org/officeDocument/2006/math">
                    <m:r>
                      <a:rPr lang="fr-FR" sz="1500" i="1">
                        <a:latin typeface="Cambria Math" panose="02040503050406030204" pitchFamily="18" charset="0"/>
                        <a:ea typeface="Cambria"/>
                      </a:rPr>
                      <m:t>𝑒</m:t>
                    </m:r>
                    <m:r>
                      <a:rPr lang="fr-FR" sz="1500" i="1">
                        <a:latin typeface="Cambria Math" panose="02040503050406030204" pitchFamily="18" charset="0"/>
                        <a:ea typeface="Cambria"/>
                      </a:rPr>
                      <m:t>=</m:t>
                    </m:r>
                    <m:r>
                      <a:rPr lang="fr-FR" sz="1500" i="1">
                        <a:latin typeface="Cambria Math" panose="02040503050406030204" pitchFamily="18" charset="0"/>
                        <a:ea typeface="Cambria"/>
                      </a:rPr>
                      <m:t>𝐸</m:t>
                    </m:r>
                    <m:r>
                      <a:rPr lang="fr-FR" sz="1500" b="0" i="1" smtClean="0">
                        <a:latin typeface="Cambria Math" panose="02040503050406030204" pitchFamily="18" charset="0"/>
                        <a:ea typeface="Cambria"/>
                      </a:rPr>
                      <m:t>/</m:t>
                    </m:r>
                    <m:r>
                      <a:rPr lang="fr-FR" sz="1500" i="1">
                        <a:latin typeface="Cambria Math" panose="02040503050406030204" pitchFamily="18" charset="0"/>
                        <a:ea typeface="Cambria"/>
                      </a:rPr>
                      <m:t>𝑉</m:t>
                    </m:r>
                    <m:r>
                      <a:rPr lang="fr-FR" sz="1500" i="1">
                        <a:latin typeface="Cambria Math" panose="02040503050406030204" pitchFamily="18" charset="0"/>
                        <a:ea typeface="Cambria"/>
                      </a:rPr>
                      <m:t>0</m:t>
                    </m:r>
                  </m:oMath>
                </a14:m>
                <a:endParaRPr lang="fr-FR" sz="1500" dirty="0">
                  <a:latin typeface="Cambria"/>
                  <a:ea typeface="Cambria"/>
                </a:endParaRPr>
              </a:p>
              <a:p>
                <a:pPr>
                  <a:spcBef>
                    <a:spcPts val="600"/>
                  </a:spcBef>
                </a:pPr>
                <a:endParaRPr lang="fr-FR" sz="2200" dirty="0">
                  <a:latin typeface="Cambria"/>
                  <a:ea typeface="Cambria"/>
                </a:endParaRPr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EB63D1E9-C703-8111-042E-3D8B9D496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3472" y="5842565"/>
                <a:ext cx="4540102" cy="969496"/>
              </a:xfrm>
              <a:prstGeom prst="rect">
                <a:avLst/>
              </a:prstGeom>
              <a:blipFill>
                <a:blip r:embed="rId11"/>
                <a:stretch>
                  <a:fillRect t="-1258"/>
                </a:stretch>
              </a:blipFill>
            </p:spPr>
            <p:txBody>
              <a:bodyPr/>
              <a:lstStyle/>
              <a:p>
                <a:r>
                  <a:rPr lang="fr-M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1893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16E97-68DE-A38D-0164-6A6FA1D65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4C3989D-1847-DB9F-AD6E-70D9F325BA10}"/>
              </a:ext>
            </a:extLst>
          </p:cNvPr>
          <p:cNvSpPr txBox="1"/>
          <p:nvPr/>
        </p:nvSpPr>
        <p:spPr>
          <a:xfrm>
            <a:off x="457199" y="361507"/>
            <a:ext cx="713444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500" b="1" u="sng" dirty="0">
                <a:latin typeface="Cambria" panose="02040503050406030204" pitchFamily="18" charset="0"/>
                <a:ea typeface="Cambria" panose="02040503050406030204" pitchFamily="18" charset="0"/>
              </a:rPr>
              <a:t>Paquet d’ondes</a:t>
            </a:r>
            <a:endParaRPr lang="fr-MA" sz="3500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6D1D51F-8BC3-DEC3-4009-7FCE0110374E}"/>
                  </a:ext>
                </a:extLst>
              </p:cNvPr>
              <p:cNvSpPr txBox="1"/>
              <p:nvPr/>
            </p:nvSpPr>
            <p:spPr>
              <a:xfrm>
                <a:off x="457200" y="1395260"/>
                <a:ext cx="6528392" cy="495520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fr-FR" sz="2200" dirty="0">
                    <a:latin typeface="Cambria"/>
                    <a:ea typeface="Cambria"/>
                  </a:rPr>
                  <a:t>Propagation d’un paquet d’ondes gaussien qui est une superposition d’ondes de différentes impulsions k centrée autour d’une énergie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b="0" i="1" smtClean="0">
                            <a:latin typeface="Cambria Math" panose="02040503050406030204" pitchFamily="18" charset="0"/>
                            <a:ea typeface="Cambria"/>
                          </a:rPr>
                        </m:ctrlPr>
                      </m:sSubPr>
                      <m:e>
                        <m:r>
                          <a:rPr lang="fr-FR" sz="2200" b="0" i="1" smtClean="0">
                            <a:latin typeface="Cambria Math" panose="02040503050406030204" pitchFamily="18" charset="0"/>
                            <a:ea typeface="Cambria"/>
                          </a:rPr>
                          <m:t>𝐸</m:t>
                        </m:r>
                      </m:e>
                      <m:sub>
                        <m:r>
                          <a:rPr lang="fr-FR" sz="2200" b="0" i="1" smtClean="0">
                            <a:latin typeface="Cambria Math" panose="02040503050406030204" pitchFamily="18" charset="0"/>
                            <a:ea typeface="Cambria"/>
                          </a:rPr>
                          <m:t>0</m:t>
                        </m:r>
                      </m:sub>
                    </m:sSub>
                  </m:oMath>
                </a14:m>
                <a:endParaRPr lang="fr-FR" sz="22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endParaRPr lang="fr-FR" sz="22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fr-FR" sz="2200" dirty="0">
                    <a:latin typeface="Cambria"/>
                    <a:ea typeface="Cambria"/>
                  </a:rPr>
                  <a:t>Le coefficient de transmission du paquet d’ondes devient une moyenne pondérée des transmissions de chaque onde </a:t>
                </a:r>
              </a:p>
              <a:p>
                <a:pPr>
                  <a:spcBef>
                    <a:spcPts val="600"/>
                  </a:spcBef>
                </a:pPr>
                <a:endParaRPr lang="fr-FR" sz="22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fr-FR" sz="2200" dirty="0">
                    <a:latin typeface="Cambria"/>
                    <a:ea typeface="Cambria"/>
                  </a:rPr>
                  <a:t>Même en centrant le paquet d’ondes autour d’une énergie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i="1">
                            <a:latin typeface="Cambria Math" panose="02040503050406030204" pitchFamily="18" charset="0"/>
                            <a:ea typeface="Cambria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  <a:ea typeface="Cambria"/>
                          </a:rPr>
                          <m:t>𝐸</m:t>
                        </m:r>
                      </m:e>
                      <m:sub>
                        <m:r>
                          <a:rPr lang="fr-FR" sz="2200" i="1">
                            <a:latin typeface="Cambria Math" panose="02040503050406030204" pitchFamily="18" charset="0"/>
                            <a:ea typeface="Cambria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sz="2200" dirty="0">
                    <a:latin typeface="Cambria"/>
                    <a:ea typeface="Cambria"/>
                  </a:rPr>
                  <a:t> résonante, </a:t>
                </a:r>
                <a14:m>
                  <m:oMath xmlns:m="http://schemas.openxmlformats.org/officeDocument/2006/math">
                    <m:r>
                      <a:rPr lang="fr-FR" sz="2200" b="0" i="1" smtClean="0">
                        <a:latin typeface="Cambria Math" panose="02040503050406030204" pitchFamily="18" charset="0"/>
                        <a:ea typeface="Cambria"/>
                      </a:rPr>
                      <m:t>𝑇</m:t>
                    </m:r>
                    <m:r>
                      <a:rPr lang="fr-FR" sz="2200" b="0" i="1" smtClean="0">
                        <a:latin typeface="Cambria Math" panose="02040503050406030204" pitchFamily="18" charset="0"/>
                        <a:ea typeface="Cambria"/>
                      </a:rPr>
                      <m:t>&lt;1</m:t>
                    </m:r>
                  </m:oMath>
                </a14:m>
                <a:endParaRPr lang="fr-FR" sz="2200" dirty="0">
                  <a:latin typeface="Cambria"/>
                  <a:ea typeface="Cambria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endParaRPr lang="fr-FR" sz="22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fr-FR" sz="2200" dirty="0">
                    <a:latin typeface="Cambria"/>
                    <a:ea typeface="Cambria"/>
                  </a:rPr>
                  <a:t>Un spectre plus large entraîne une diminution des pics de transmission</a:t>
                </a:r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6D1D51F-8BC3-DEC3-4009-7FCE01103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395260"/>
                <a:ext cx="6528392" cy="4955203"/>
              </a:xfrm>
              <a:prstGeom prst="rect">
                <a:avLst/>
              </a:prstGeom>
              <a:blipFill>
                <a:blip r:embed="rId2"/>
                <a:stretch>
                  <a:fillRect l="-1027" t="-861" r="-1587" b="-1476"/>
                </a:stretch>
              </a:blipFill>
            </p:spPr>
            <p:txBody>
              <a:bodyPr/>
              <a:lstStyle/>
              <a:p>
                <a:r>
                  <a:rPr lang="fr-M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7">
            <a:extLst>
              <a:ext uri="{FF2B5EF4-FFF2-40B4-BE49-F238E27FC236}">
                <a16:creationId xmlns:a16="http://schemas.microsoft.com/office/drawing/2014/main" id="{59DDCFEA-0412-3871-BBAC-78C27A343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56E886D-5ECD-463C-8E24-B89C9A522EDB}" type="slidenum">
              <a:rPr lang="fr-MA" sz="1500" b="1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12</a:t>
            </a:fld>
            <a:endParaRPr lang="fr-MA" sz="15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170" name="Picture 2" descr="Physique Quantique : de la base aux nouvelles technologies - 1 –  Représentation des particules en paquets d'onde">
            <a:extLst>
              <a:ext uri="{FF2B5EF4-FFF2-40B4-BE49-F238E27FC236}">
                <a16:creationId xmlns:a16="http://schemas.microsoft.com/office/drawing/2014/main" id="{46F86C73-FD94-FF2A-B77D-4EBEA68E3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976" y="669310"/>
            <a:ext cx="4749208" cy="177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Paquet d'onde">
            <a:extLst>
              <a:ext uri="{FF2B5EF4-FFF2-40B4-BE49-F238E27FC236}">
                <a16:creationId xmlns:a16="http://schemas.microsoft.com/office/drawing/2014/main" id="{98CF78D3-A9DF-231D-C0F8-38756426A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976" y="2563586"/>
            <a:ext cx="4749208" cy="355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370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E78F7-64A5-CDFC-17D7-555A2EAD5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64D29D7-8C5B-17B5-757F-56860DD8D6CE}"/>
              </a:ext>
            </a:extLst>
          </p:cNvPr>
          <p:cNvSpPr txBox="1"/>
          <p:nvPr/>
        </p:nvSpPr>
        <p:spPr>
          <a:xfrm>
            <a:off x="457199" y="361507"/>
            <a:ext cx="713444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500" b="1" u="sng">
                <a:latin typeface="Cambria" panose="02040503050406030204" pitchFamily="18" charset="0"/>
                <a:ea typeface="Cambria" panose="02040503050406030204" pitchFamily="18" charset="0"/>
              </a:rPr>
              <a:t>Etude numérique</a:t>
            </a:r>
            <a:endParaRPr lang="fr-MA" sz="3500" b="1" u="sng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694FCF02-BD8D-5295-AA77-695A4FCAA7E6}"/>
                  </a:ext>
                </a:extLst>
              </p:cNvPr>
              <p:cNvSpPr txBox="1"/>
              <p:nvPr/>
            </p:nvSpPr>
            <p:spPr>
              <a:xfrm>
                <a:off x="457199" y="1235768"/>
                <a:ext cx="5638801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fr-FR" sz="22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Le code en python fourni permet de visualiser la densité de probabilité de présence d’un paquet d’ondes en fonction de la position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endParaRPr lang="fr-FR" sz="22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fr-FR" sz="22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Coefficient de transmission </a:t>
                </a:r>
                <a14:m>
                  <m:oMath xmlns:m="http://schemas.openxmlformats.org/officeDocument/2006/math">
                    <m:r>
                      <a:rPr lang="fr-FR" sz="22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𝑇</m:t>
                    </m:r>
                  </m:oMath>
                </a14:m>
                <a:r>
                  <a:rPr lang="fr-FR" sz="22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légèrement différent entre l’étude numérique et analytique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endParaRPr lang="fr-FR" sz="22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fr-FR" sz="22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Le coefficient de transmission du paquet d’ondes est une moyenne pondérée de toutes les transmissions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endParaRPr lang="fr-FR" sz="22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fr-FR" sz="22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Plus la largeur du puits et le potentiel</a:t>
                </a:r>
                <a:r>
                  <a:rPr lang="fr-FR" sz="2200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fr-FR" sz="22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sz="22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augmentent, plus </a:t>
                </a:r>
                <a14:m>
                  <m:oMath xmlns:m="http://schemas.openxmlformats.org/officeDocument/2006/math">
                    <m:r>
                      <a:rPr lang="fr-FR" sz="22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𝑇</m:t>
                    </m:r>
                  </m:oMath>
                </a14:m>
                <a:r>
                  <a:rPr lang="fr-FR" sz="22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augmente</a:t>
                </a:r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694FCF02-BD8D-5295-AA77-695A4FCAA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1235768"/>
                <a:ext cx="5638801" cy="5632311"/>
              </a:xfrm>
              <a:prstGeom prst="rect">
                <a:avLst/>
              </a:prstGeom>
              <a:blipFill>
                <a:blip r:embed="rId2"/>
                <a:stretch>
                  <a:fillRect l="-1189" t="-758" b="-1190"/>
                </a:stretch>
              </a:blipFill>
            </p:spPr>
            <p:txBody>
              <a:bodyPr/>
              <a:lstStyle/>
              <a:p>
                <a:r>
                  <a:rPr lang="fr-M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7">
            <a:extLst>
              <a:ext uri="{FF2B5EF4-FFF2-40B4-BE49-F238E27FC236}">
                <a16:creationId xmlns:a16="http://schemas.microsoft.com/office/drawing/2014/main" id="{C188D2FA-E873-3E4C-22B1-0297BFF1A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56E886D-5ECD-463C-8E24-B89C9A522EDB}" type="slidenum">
              <a:rPr lang="fr-MA" sz="1500" b="1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13</a:t>
            </a:fld>
            <a:endParaRPr lang="fr-MA" sz="15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A69BC46-5B66-28DC-5C89-1FACA05D6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754" y="591918"/>
            <a:ext cx="4102395" cy="355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B563011-BE6C-8E13-9400-A4EA50482243}"/>
              </a:ext>
            </a:extLst>
          </p:cNvPr>
          <p:cNvSpPr txBox="1"/>
          <p:nvPr/>
        </p:nvSpPr>
        <p:spPr>
          <a:xfrm>
            <a:off x="6191693" y="4380270"/>
            <a:ext cx="56388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2200" dirty="0">
                <a:latin typeface="Cambria" panose="02040503050406030204" pitchFamily="18" charset="0"/>
                <a:ea typeface="Cambria" panose="02040503050406030204" pitchFamily="18" charset="0"/>
              </a:rPr>
              <a:t>Un potentiel plus réaliste est le potentiel gaussien dont l’expression est : 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0A9BF802-EEB4-C327-A093-AC70C364C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723" y="5252565"/>
            <a:ext cx="2999773" cy="68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C074F0BB-DC20-1A10-93AA-B9E4342A9C97}"/>
                  </a:ext>
                </a:extLst>
              </p:cNvPr>
              <p:cNvSpPr txBox="1"/>
              <p:nvPr/>
            </p:nvSpPr>
            <p:spPr>
              <a:xfrm>
                <a:off x="6191692" y="5940013"/>
                <a:ext cx="563880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fr-FR" sz="22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2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sz="22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la position du centre du puits de potentiel et σ la largeur du puits.</a:t>
                </a:r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C074F0BB-DC20-1A10-93AA-B9E4342A9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692" y="5940013"/>
                <a:ext cx="5638801" cy="769441"/>
              </a:xfrm>
              <a:prstGeom prst="rect">
                <a:avLst/>
              </a:prstGeom>
              <a:blipFill>
                <a:blip r:embed="rId5"/>
                <a:stretch>
                  <a:fillRect l="-1297" t="-4724" b="-14961"/>
                </a:stretch>
              </a:blipFill>
            </p:spPr>
            <p:txBody>
              <a:bodyPr/>
              <a:lstStyle/>
              <a:p>
                <a:r>
                  <a:rPr lang="fr-M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0683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A0B51-B2C1-6883-285B-418590E5C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E25902B-DF44-EA43-841F-1EFC3F359E18}"/>
              </a:ext>
            </a:extLst>
          </p:cNvPr>
          <p:cNvSpPr txBox="1"/>
          <p:nvPr/>
        </p:nvSpPr>
        <p:spPr>
          <a:xfrm>
            <a:off x="457199" y="361507"/>
            <a:ext cx="713444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500" b="1" u="sng" dirty="0">
                <a:latin typeface="Cambria" panose="02040503050406030204" pitchFamily="18" charset="0"/>
                <a:ea typeface="Cambria" panose="02040503050406030204" pitchFamily="18" charset="0"/>
              </a:rPr>
              <a:t>Annexes</a:t>
            </a:r>
            <a:endParaRPr lang="fr-MA" sz="3500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FFA9F53F-0F34-6F82-E222-619240415485}"/>
                  </a:ext>
                </a:extLst>
              </p:cNvPr>
              <p:cNvSpPr txBox="1"/>
              <p:nvPr/>
            </p:nvSpPr>
            <p:spPr>
              <a:xfrm>
                <a:off x="457199" y="1395260"/>
                <a:ext cx="5638801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fr-FR" sz="22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Lien du répertoire GitHub contenant le code python de l’étude numérique : </a:t>
                </a:r>
                <a:r>
                  <a:rPr lang="fr-FR" sz="2200" dirty="0">
                    <a:latin typeface="Cambria" panose="02040503050406030204" pitchFamily="18" charset="0"/>
                    <a:ea typeface="Cambria" panose="02040503050406030204" pitchFamily="18" charset="0"/>
                    <a:hlinkClick r:id="rId2"/>
                  </a:rPr>
                  <a:t>Lien</a:t>
                </a:r>
                <a:endParaRPr lang="fr-FR" sz="22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endParaRPr lang="fr-FR" sz="22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fr-FR" sz="22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Détails des calculs et démonstrations des expressions (</a:t>
                </a:r>
                <a14:m>
                  <m:oMath xmlns:m="http://schemas.openxmlformats.org/officeDocument/2006/math">
                    <m:r>
                      <a:rPr lang="fr-FR" sz="22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𝑇</m:t>
                    </m:r>
                    <m:r>
                      <a:rPr lang="fr-FR" sz="22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, </m:t>
                    </m:r>
                    <m:r>
                      <a:rPr lang="fr-FR" sz="22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𝑅</m:t>
                    </m:r>
                    <m:r>
                      <a:rPr lang="fr-FR" sz="22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sz="22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sz="22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sz="22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sz="22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fr-FR" sz="22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sz="22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…</m:t>
                    </m:r>
                  </m:oMath>
                </a14:m>
                <a:r>
                  <a:rPr lang="fr-FR" sz="22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) : </a:t>
                </a:r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FFA9F53F-0F34-6F82-E222-619240415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1395260"/>
                <a:ext cx="5638801" cy="1938992"/>
              </a:xfrm>
              <a:prstGeom prst="rect">
                <a:avLst/>
              </a:prstGeom>
              <a:blipFill>
                <a:blip r:embed="rId3"/>
                <a:stretch>
                  <a:fillRect l="-1189" t="-2201" b="-5346"/>
                </a:stretch>
              </a:blipFill>
            </p:spPr>
            <p:txBody>
              <a:bodyPr/>
              <a:lstStyle/>
              <a:p>
                <a:r>
                  <a:rPr lang="fr-M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7">
            <a:extLst>
              <a:ext uri="{FF2B5EF4-FFF2-40B4-BE49-F238E27FC236}">
                <a16:creationId xmlns:a16="http://schemas.microsoft.com/office/drawing/2014/main" id="{B0B956B2-59E1-0F6E-D728-D1E59E90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56E886D-5ECD-463C-8E24-B89C9A522EDB}" type="slidenum">
              <a:rPr lang="fr-MA" sz="1500" b="1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14</a:t>
            </a:fld>
            <a:endParaRPr lang="fr-MA" sz="15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12" name="Objet 11">
            <a:extLst>
              <a:ext uri="{FF2B5EF4-FFF2-40B4-BE49-F238E27FC236}">
                <a16:creationId xmlns:a16="http://schemas.microsoft.com/office/drawing/2014/main" id="{C3A6EF03-A554-4528-784D-1C0B4D7689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876915"/>
              </p:ext>
            </p:extLst>
          </p:nvPr>
        </p:nvGraphicFramePr>
        <p:xfrm>
          <a:off x="2223228" y="3429000"/>
          <a:ext cx="1525061" cy="13450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4" imgW="914597" imgH="806311" progId="Acrobat.Document.DC">
                  <p:embed/>
                </p:oleObj>
              </mc:Choice>
              <mc:Fallback>
                <p:oleObj name="Acrobat Document" showAsIcon="1" r:id="rId4" imgW="914597" imgH="806311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23228" y="3429000"/>
                        <a:ext cx="1525061" cy="13450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ZoneTexte 12">
            <a:extLst>
              <a:ext uri="{FF2B5EF4-FFF2-40B4-BE49-F238E27FC236}">
                <a16:creationId xmlns:a16="http://schemas.microsoft.com/office/drawing/2014/main" id="{542247D6-DC07-FF84-3DD8-4B4CF5C8575F}"/>
              </a:ext>
            </a:extLst>
          </p:cNvPr>
          <p:cNvSpPr txBox="1"/>
          <p:nvPr/>
        </p:nvSpPr>
        <p:spPr>
          <a:xfrm>
            <a:off x="457199" y="4725709"/>
            <a:ext cx="56388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2200" dirty="0">
                <a:latin typeface="Cambria" panose="02040503050406030204" pitchFamily="18" charset="0"/>
                <a:ea typeface="Cambria" panose="02040503050406030204" pitchFamily="18" charset="0"/>
              </a:rPr>
              <a:t>Rapport du projet numérique :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526B1438-F68B-C386-2BE3-01484D816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2752" y="501650"/>
            <a:ext cx="4368806" cy="6219825"/>
          </a:xfrm>
          <a:prstGeom prst="rect">
            <a:avLst/>
          </a:prstGeom>
        </p:spPr>
      </p:pic>
      <p:graphicFrame>
        <p:nvGraphicFramePr>
          <p:cNvPr id="19" name="Objet 18">
            <a:extLst>
              <a:ext uri="{FF2B5EF4-FFF2-40B4-BE49-F238E27FC236}">
                <a16:creationId xmlns:a16="http://schemas.microsoft.com/office/drawing/2014/main" id="{A2B7373C-CFEB-F4E5-2835-919B7A0F45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5631907"/>
              </p:ext>
            </p:extLst>
          </p:nvPr>
        </p:nvGraphicFramePr>
        <p:xfrm>
          <a:off x="2223228" y="5203035"/>
          <a:ext cx="1525060" cy="1345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7" imgW="914597" imgH="806311" progId="Acrobat.Document.DC">
                  <p:embed/>
                </p:oleObj>
              </mc:Choice>
              <mc:Fallback>
                <p:oleObj name="Acrobat Document" showAsIcon="1" r:id="rId7" imgW="914597" imgH="806311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23228" y="5203035"/>
                        <a:ext cx="1525060" cy="1345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0700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0827C-CDA3-2307-AC8A-0210A05E0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C8F325B-6A52-27AC-9FE7-44BD4C1C38B6}"/>
              </a:ext>
            </a:extLst>
          </p:cNvPr>
          <p:cNvSpPr txBox="1"/>
          <p:nvPr/>
        </p:nvSpPr>
        <p:spPr>
          <a:xfrm>
            <a:off x="457199" y="361507"/>
            <a:ext cx="713444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500" b="1" u="sng">
                <a:latin typeface="Cambria" panose="02040503050406030204" pitchFamily="18" charset="0"/>
                <a:ea typeface="Cambria" panose="02040503050406030204" pitchFamily="18" charset="0"/>
              </a:rPr>
              <a:t>Bibliographie</a:t>
            </a:r>
            <a:endParaRPr lang="fr-MA" sz="3500" b="1" u="sng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1A79746-ED98-2811-C36F-6934CB472790}"/>
              </a:ext>
            </a:extLst>
          </p:cNvPr>
          <p:cNvSpPr txBox="1"/>
          <p:nvPr/>
        </p:nvSpPr>
        <p:spPr>
          <a:xfrm>
            <a:off x="457198" y="1395260"/>
            <a:ext cx="10090299" cy="34470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2200" dirty="0">
                <a:latin typeface="Cambria" panose="02040503050406030204" pitchFamily="18" charset="0"/>
                <a:ea typeface="Cambria" panose="02040503050406030204" pitchFamily="18" charset="0"/>
              </a:rPr>
              <a:t>B. </a:t>
            </a:r>
            <a:r>
              <a:rPr lang="de-DE" sz="2200" dirty="0" err="1">
                <a:latin typeface="Cambria" panose="02040503050406030204" pitchFamily="18" charset="0"/>
                <a:ea typeface="Cambria" panose="02040503050406030204" pitchFamily="18" charset="0"/>
              </a:rPr>
              <a:t>Zwiebach</a:t>
            </a:r>
            <a:r>
              <a:rPr lang="de-DE" sz="2200" dirty="0">
                <a:latin typeface="Cambria" panose="02040503050406030204" pitchFamily="18" charset="0"/>
                <a:ea typeface="Cambria" panose="02040503050406030204" pitchFamily="18" charset="0"/>
              </a:rPr>
              <a:t>, (2016, Avril 26). </a:t>
            </a:r>
            <a:r>
              <a:rPr lang="fr-FR" sz="2200" dirty="0">
                <a:latin typeface="Cambria" panose="02040503050406030204" pitchFamily="18" charset="0"/>
                <a:ea typeface="Cambria" panose="02040503050406030204" pitchFamily="18" charset="0"/>
              </a:rPr>
              <a:t>Quantum </a:t>
            </a:r>
            <a:r>
              <a:rPr lang="fr-FR" sz="2200" dirty="0" err="1">
                <a:latin typeface="Cambria" panose="02040503050406030204" pitchFamily="18" charset="0"/>
                <a:ea typeface="Cambria" panose="02040503050406030204" pitchFamily="18" charset="0"/>
              </a:rPr>
              <a:t>Physics</a:t>
            </a:r>
            <a:r>
              <a:rPr lang="fr-FR" sz="2200" dirty="0">
                <a:latin typeface="Cambria" panose="02040503050406030204" pitchFamily="18" charset="0"/>
                <a:ea typeface="Cambria" panose="02040503050406030204" pitchFamily="18" charset="0"/>
              </a:rPr>
              <a:t> I, Lecture Note 17</a:t>
            </a:r>
            <a:r>
              <a:rPr lang="fr-FR" sz="2200" dirty="0">
                <a:latin typeface="Cambria" panose="02040503050406030204" pitchFamily="18" charset="0"/>
                <a:ea typeface="Cambria" panose="02040503050406030204" pitchFamily="18" charset="0"/>
                <a:hlinkClick r:id="rId2"/>
              </a:rPr>
              <a:t>   https://ocw.mit.edu/courses/8-04-quantum-physics-i-spring-2016/79c490b96f77e1374c42d7119a940091_MIT8_04S16_LecNotes17.pdf</a:t>
            </a:r>
            <a:endParaRPr lang="fr-FR" sz="2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fr-FR" sz="2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MA" sz="2200" dirty="0" err="1">
                <a:latin typeface="Cambria" panose="02040503050406030204" pitchFamily="18" charset="0"/>
                <a:ea typeface="Cambria" panose="02040503050406030204" pitchFamily="18" charset="0"/>
              </a:rPr>
              <a:t>PhysicsOpenLab</a:t>
            </a:r>
            <a:r>
              <a:rPr lang="fr-MA" sz="2200" dirty="0">
                <a:latin typeface="Cambria" panose="02040503050406030204" pitchFamily="18" charset="0"/>
                <a:ea typeface="Cambria" panose="02040503050406030204" pitchFamily="18" charset="0"/>
              </a:rPr>
              <a:t> , (2016, Août 16). </a:t>
            </a:r>
            <a:r>
              <a:rPr lang="fr-MA" sz="2200" dirty="0" err="1">
                <a:latin typeface="Cambria" panose="02040503050406030204" pitchFamily="18" charset="0"/>
                <a:ea typeface="Cambria" panose="02040503050406030204" pitchFamily="18" charset="0"/>
              </a:rPr>
              <a:t>Ramsauer</a:t>
            </a:r>
            <a:r>
              <a:rPr lang="fr-MA" sz="2200" dirty="0">
                <a:latin typeface="Cambria" panose="02040503050406030204" pitchFamily="18" charset="0"/>
                <a:ea typeface="Cambria" panose="02040503050406030204" pitchFamily="18" charset="0"/>
              </a:rPr>
              <a:t>-Townsend </a:t>
            </a:r>
            <a:r>
              <a:rPr lang="fr-MA" sz="2200" dirty="0" err="1">
                <a:latin typeface="Cambria" panose="02040503050406030204" pitchFamily="18" charset="0"/>
                <a:ea typeface="Cambria" panose="02040503050406030204" pitchFamily="18" charset="0"/>
              </a:rPr>
              <a:t>Effect</a:t>
            </a:r>
            <a:r>
              <a:rPr lang="fr-MA" sz="22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fr-FR" sz="2200" dirty="0">
                <a:latin typeface="Cambria" panose="02040503050406030204" pitchFamily="18" charset="0"/>
                <a:ea typeface="Cambria" panose="02040503050406030204" pitchFamily="18" charset="0"/>
                <a:hlinkClick r:id="rId3"/>
              </a:rPr>
              <a:t>https://physicsopenlab.org/2016/08/16/ramsauer-townsend-effect/</a:t>
            </a:r>
            <a:endParaRPr lang="fr-FR" sz="2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fr-FR" sz="2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2200" dirty="0">
                <a:latin typeface="Cambria"/>
                <a:ea typeface="Cambria"/>
              </a:rPr>
              <a:t>Mohamed El </a:t>
            </a:r>
            <a:r>
              <a:rPr lang="fr-FR" sz="2200" dirty="0" err="1">
                <a:latin typeface="Cambria"/>
                <a:ea typeface="Cambria"/>
              </a:rPr>
              <a:t>Hafidi</a:t>
            </a:r>
            <a:r>
              <a:rPr lang="fr-FR" sz="2200" dirty="0">
                <a:latin typeface="Cambria"/>
                <a:ea typeface="Cambria"/>
              </a:rPr>
              <a:t>, (2024, Mars 17). Effet Tunnel et </a:t>
            </a:r>
            <a:r>
              <a:rPr lang="fr-FR" sz="2200" dirty="0" err="1">
                <a:latin typeface="Cambria"/>
                <a:ea typeface="Cambria"/>
              </a:rPr>
              <a:t>Ramsauer</a:t>
            </a:r>
            <a:r>
              <a:rPr lang="fr-FR" sz="2200" dirty="0">
                <a:latin typeface="Cambria"/>
                <a:ea typeface="Cambria"/>
              </a:rPr>
              <a:t> : Comparaison </a:t>
            </a:r>
            <a:r>
              <a:rPr lang="fr-FR" sz="2200" dirty="0">
                <a:solidFill>
                  <a:srgbClr val="96607D"/>
                </a:solidFill>
                <a:latin typeface="Cambria"/>
                <a:ea typeface="Cambri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https://youtu.be/5H-SI65kOx0?si=XuRFf1RhFeeaBtzg</a:t>
            </a:r>
            <a:endParaRPr lang="fr-FR" sz="2200" dirty="0">
              <a:latin typeface="Cambria"/>
              <a:ea typeface="Cambria"/>
            </a:endParaRPr>
          </a:p>
        </p:txBody>
      </p:sp>
      <p:sp>
        <p:nvSpPr>
          <p:cNvPr id="4" name="Espace réservé du numéro de diapositive 7">
            <a:extLst>
              <a:ext uri="{FF2B5EF4-FFF2-40B4-BE49-F238E27FC236}">
                <a16:creationId xmlns:a16="http://schemas.microsoft.com/office/drawing/2014/main" id="{E6168525-6BBB-E145-DE03-8DB5D5C96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56E886D-5ECD-463C-8E24-B89C9A522EDB}" type="slidenum">
              <a:rPr lang="fr-MA" sz="1500" b="1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15</a:t>
            </a:fld>
            <a:endParaRPr lang="fr-MA" sz="15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910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D356F-0CBD-2C63-C2C8-1E168AD14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FD70C44-B7E3-B54A-0294-29CA55CF479C}"/>
              </a:ext>
            </a:extLst>
          </p:cNvPr>
          <p:cNvSpPr txBox="1"/>
          <p:nvPr/>
        </p:nvSpPr>
        <p:spPr>
          <a:xfrm>
            <a:off x="3448493" y="2211572"/>
            <a:ext cx="52950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000" b="1" u="sng">
                <a:latin typeface="Cambria" panose="02040503050406030204" pitchFamily="18" charset="0"/>
                <a:ea typeface="Cambria" panose="02040503050406030204" pitchFamily="18" charset="0"/>
              </a:rPr>
              <a:t>Merci pour votre attention</a:t>
            </a:r>
            <a:endParaRPr lang="fr-MA" sz="5000" b="1" u="sng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Espace réservé du numéro de diapositive 7">
            <a:extLst>
              <a:ext uri="{FF2B5EF4-FFF2-40B4-BE49-F238E27FC236}">
                <a16:creationId xmlns:a16="http://schemas.microsoft.com/office/drawing/2014/main" id="{B09213B7-ED74-8EFA-B36B-CC7B87F5E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56E886D-5ECD-463C-8E24-B89C9A522EDB}" type="slidenum">
              <a:rPr lang="fr-MA" sz="1500" b="1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16</a:t>
            </a:fld>
            <a:endParaRPr lang="fr-MA" sz="15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152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78E7D-097D-FC4A-CCD9-DEEB6EE10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E372AC6-0FD1-B64D-AC7F-3A1CF28C9354}"/>
              </a:ext>
            </a:extLst>
          </p:cNvPr>
          <p:cNvSpPr txBox="1"/>
          <p:nvPr/>
        </p:nvSpPr>
        <p:spPr>
          <a:xfrm>
            <a:off x="457200" y="361507"/>
            <a:ext cx="327482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500" b="1" u="sng">
                <a:latin typeface="Cambria" panose="02040503050406030204" pitchFamily="18" charset="0"/>
                <a:ea typeface="Cambria" panose="02040503050406030204" pitchFamily="18" charset="0"/>
              </a:rPr>
              <a:t>Sommaire</a:t>
            </a:r>
            <a:endParaRPr lang="fr-MA" sz="3500" b="1" u="sng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518842A-A6B9-D4C4-A732-03C85E3899E4}"/>
              </a:ext>
            </a:extLst>
          </p:cNvPr>
          <p:cNvSpPr txBox="1"/>
          <p:nvPr/>
        </p:nvSpPr>
        <p:spPr>
          <a:xfrm>
            <a:off x="457199" y="1395260"/>
            <a:ext cx="11632019" cy="50167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 sz="2000" dirty="0">
                <a:latin typeface="Cambria"/>
                <a:ea typeface="Cambria"/>
              </a:rPr>
              <a:t>1. Effet </a:t>
            </a:r>
            <a:r>
              <a:rPr lang="fr-FR" sz="2000" dirty="0" err="1">
                <a:latin typeface="Cambria"/>
                <a:ea typeface="Cambria"/>
              </a:rPr>
              <a:t>Ramsauer</a:t>
            </a:r>
            <a:r>
              <a:rPr lang="fr-FR" sz="2000" dirty="0">
                <a:latin typeface="Cambria"/>
                <a:ea typeface="Cambria"/>
              </a:rPr>
              <a:t>-Townsend………………………………………………………………………………………………….3</a:t>
            </a:r>
            <a:endParaRPr lang="fr-FR" sz="2000" dirty="0"/>
          </a:p>
          <a:p>
            <a:pPr algn="ctr">
              <a:spcBef>
                <a:spcPts val="600"/>
              </a:spcBef>
            </a:pPr>
            <a:r>
              <a:rPr lang="fr-FR" sz="2000" dirty="0">
                <a:latin typeface="Cambria"/>
                <a:ea typeface="Cambria"/>
              </a:rPr>
              <a:t>2. Configuration expérimentale……………………………………………………………………………………………...4</a:t>
            </a:r>
          </a:p>
          <a:p>
            <a:pPr algn="ctr">
              <a:spcBef>
                <a:spcPts val="600"/>
              </a:spcBef>
            </a:pPr>
            <a:r>
              <a:rPr lang="fr-FR" sz="2000" dirty="0">
                <a:latin typeface="Cambria"/>
                <a:ea typeface="Cambria"/>
              </a:rPr>
              <a:t>3. Pourquoi une analyse quantique ?………………………………………………………………………………………5</a:t>
            </a:r>
          </a:p>
          <a:p>
            <a:pPr algn="ctr">
              <a:spcBef>
                <a:spcPts val="600"/>
              </a:spcBef>
            </a:pPr>
            <a:r>
              <a:rPr lang="fr-FR" sz="2000" dirty="0">
                <a:latin typeface="Cambria"/>
                <a:ea typeface="Cambria"/>
              </a:rPr>
              <a:t>4. Etude analytique………………………………………………………………………………………………………………..6</a:t>
            </a:r>
          </a:p>
          <a:p>
            <a:pPr algn="ctr">
              <a:spcBef>
                <a:spcPts val="600"/>
              </a:spcBef>
            </a:pPr>
            <a:r>
              <a:rPr lang="fr-FR" sz="2000" dirty="0">
                <a:latin typeface="Cambria"/>
                <a:ea typeface="Cambria"/>
              </a:rPr>
              <a:t>    4.1 Le puits de potentiel……………...…………………………………………………………………………...7</a:t>
            </a:r>
          </a:p>
          <a:p>
            <a:pPr algn="ctr">
              <a:spcBef>
                <a:spcPts val="600"/>
              </a:spcBef>
            </a:pPr>
            <a:r>
              <a:rPr lang="fr-FR" sz="2000" dirty="0">
                <a:latin typeface="Cambria"/>
                <a:ea typeface="Cambria"/>
              </a:rPr>
              <a:t>    4.2 Les régions de l’espace……………………………………………………………………………………….8</a:t>
            </a:r>
          </a:p>
          <a:p>
            <a:pPr algn="ctr">
              <a:spcBef>
                <a:spcPts val="600"/>
              </a:spcBef>
            </a:pPr>
            <a:r>
              <a:rPr lang="fr-FR" sz="2000" dirty="0">
                <a:latin typeface="Cambria"/>
                <a:ea typeface="Cambria"/>
              </a:rPr>
              <a:t>    4.3 Les états stationnaires………………………………………………………………….…………………….9</a:t>
            </a:r>
          </a:p>
          <a:p>
            <a:pPr algn="ctr">
              <a:spcBef>
                <a:spcPts val="600"/>
              </a:spcBef>
            </a:pPr>
            <a:r>
              <a:rPr lang="fr-FR" sz="2000" dirty="0">
                <a:latin typeface="Cambria"/>
                <a:ea typeface="Cambria"/>
              </a:rPr>
              <a:t>    4.4 Expressions de T et R………………………………………………………………………….…………….10</a:t>
            </a:r>
          </a:p>
          <a:p>
            <a:pPr algn="ctr">
              <a:spcBef>
                <a:spcPts val="600"/>
              </a:spcBef>
            </a:pPr>
            <a:r>
              <a:rPr lang="fr-FR" sz="2000" dirty="0">
                <a:latin typeface="Cambria"/>
                <a:ea typeface="Cambria"/>
              </a:rPr>
              <a:t>    4.5 Analyse de T et R……………………………………………………………………………………………...11</a:t>
            </a:r>
          </a:p>
          <a:p>
            <a:pPr algn="ctr">
              <a:spcBef>
                <a:spcPts val="600"/>
              </a:spcBef>
            </a:pPr>
            <a:r>
              <a:rPr lang="fr-FR" sz="2000" dirty="0">
                <a:latin typeface="Cambria"/>
                <a:ea typeface="Cambria"/>
              </a:rPr>
              <a:t>	   4.6 Paquet d’ondes…………………………………………………………………………………………….......12</a:t>
            </a:r>
          </a:p>
          <a:p>
            <a:pPr algn="ctr">
              <a:spcBef>
                <a:spcPts val="600"/>
              </a:spcBef>
            </a:pPr>
            <a:r>
              <a:rPr lang="fr-FR" sz="2000" dirty="0">
                <a:latin typeface="Cambria"/>
                <a:ea typeface="Cambria"/>
              </a:rPr>
              <a:t>5. Etude numérique……………………………………………………………………………………………………………...13</a:t>
            </a:r>
          </a:p>
          <a:p>
            <a:pPr algn="ctr">
              <a:spcBef>
                <a:spcPts val="600"/>
              </a:spcBef>
            </a:pPr>
            <a:r>
              <a:rPr lang="fr-FR" sz="2000" dirty="0">
                <a:latin typeface="Cambria"/>
                <a:ea typeface="Cambria"/>
              </a:rPr>
              <a:t>6. Annexes…..….……………………………………….…………………………….……………………………………………..14</a:t>
            </a:r>
          </a:p>
          <a:p>
            <a:pPr algn="ctr">
              <a:spcBef>
                <a:spcPts val="600"/>
              </a:spcBef>
            </a:pPr>
            <a:r>
              <a:rPr lang="fr-FR" sz="2000" dirty="0">
                <a:latin typeface="Cambria"/>
                <a:ea typeface="Cambria"/>
              </a:rPr>
              <a:t>7. Bibliographie……………………………………………………………………………………………………………………15</a:t>
            </a:r>
            <a:endParaRPr lang="fr-MA" sz="2000" dirty="0">
              <a:latin typeface="Cambria"/>
              <a:ea typeface="Cambria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0CE6AB3-0BBC-7466-5364-ACFB44C7A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E886D-5ECD-463C-8E24-B89C9A522EDB}" type="slidenum">
              <a:rPr lang="fr-MA" sz="1500" b="1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fld>
            <a:endParaRPr lang="fr-MA" sz="15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441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EEF63-623F-1823-B990-A4F050E54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179D4F0-EB24-F12F-5F6D-304055F65E07}"/>
              </a:ext>
            </a:extLst>
          </p:cNvPr>
          <p:cNvSpPr txBox="1"/>
          <p:nvPr/>
        </p:nvSpPr>
        <p:spPr>
          <a:xfrm>
            <a:off x="457200" y="361507"/>
            <a:ext cx="56388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500" b="1" u="sng">
                <a:latin typeface="Cambria" panose="02040503050406030204" pitchFamily="18" charset="0"/>
                <a:ea typeface="Cambria" panose="02040503050406030204" pitchFamily="18" charset="0"/>
              </a:rPr>
              <a:t>Effet </a:t>
            </a:r>
            <a:r>
              <a:rPr lang="fr-FR" sz="3500" b="1" u="sng" err="1">
                <a:latin typeface="Cambria" panose="02040503050406030204" pitchFamily="18" charset="0"/>
                <a:ea typeface="Cambria" panose="02040503050406030204" pitchFamily="18" charset="0"/>
              </a:rPr>
              <a:t>Ramsauer</a:t>
            </a:r>
            <a:r>
              <a:rPr lang="fr-FR" sz="3500" b="1" u="sng">
                <a:latin typeface="Cambria" panose="02040503050406030204" pitchFamily="18" charset="0"/>
                <a:ea typeface="Cambria" panose="02040503050406030204" pitchFamily="18" charset="0"/>
              </a:rPr>
              <a:t>-Townsend</a:t>
            </a:r>
            <a:endParaRPr lang="fr-MA" sz="3500" b="1" u="sng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3C6C217-B081-C157-0ECD-92526AAD364D}"/>
              </a:ext>
            </a:extLst>
          </p:cNvPr>
          <p:cNvSpPr txBox="1"/>
          <p:nvPr/>
        </p:nvSpPr>
        <p:spPr>
          <a:xfrm>
            <a:off x="457199" y="1395260"/>
            <a:ext cx="5638801" cy="443198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2200" dirty="0">
                <a:latin typeface="Cambria"/>
                <a:ea typeface="Cambria"/>
              </a:rPr>
              <a:t>Carl </a:t>
            </a:r>
            <a:r>
              <a:rPr lang="fr-FR" sz="2200" dirty="0" err="1">
                <a:latin typeface="Cambria"/>
                <a:ea typeface="Cambria"/>
              </a:rPr>
              <a:t>Ramsauer</a:t>
            </a:r>
            <a:r>
              <a:rPr lang="fr-FR" sz="2200" dirty="0">
                <a:latin typeface="Cambria"/>
                <a:ea typeface="Cambria"/>
              </a:rPr>
              <a:t> (1879-1955)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fr-FR" sz="2200" dirty="0">
              <a:latin typeface="Cambria"/>
              <a:ea typeface="Cambria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2200" dirty="0">
                <a:latin typeface="Cambria"/>
                <a:ea typeface="Cambria"/>
              </a:rPr>
              <a:t>John Townsend (1868-1957)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fr-FR" sz="2200" dirty="0">
              <a:latin typeface="Cambria"/>
              <a:ea typeface="Cambria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2200" dirty="0">
                <a:latin typeface="Cambria"/>
                <a:ea typeface="Cambria"/>
              </a:rPr>
              <a:t>Diffusion des électrons de faible énergie par les atomes d’un gaz noble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fr-FR" sz="2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2200" dirty="0">
                <a:latin typeface="Cambria"/>
                <a:ea typeface="Cambria"/>
              </a:rPr>
              <a:t>Faible/Absence coefficient de réflexion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fr-FR" sz="2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2200" dirty="0">
                <a:latin typeface="Cambria"/>
                <a:ea typeface="Cambria"/>
              </a:rPr>
              <a:t>Effet expliqué à l’aide de la mécanique quantique</a:t>
            </a:r>
            <a:endParaRPr lang="fr-MA" sz="2200" dirty="0">
              <a:latin typeface="Cambria"/>
              <a:ea typeface="Cambria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7972917-75C8-9FF9-7C38-B516F2B75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819" y="164993"/>
            <a:ext cx="5677583" cy="328702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424EE47-5022-13E1-34AD-B7F55FA9B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2425" y="3508744"/>
            <a:ext cx="2217722" cy="257810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74E4F47-E817-6327-BBE0-271F20A8F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820" y="3508745"/>
            <a:ext cx="3089977" cy="25781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B27C0CB-DCB5-31AA-613F-CC5FB09DACB7}"/>
              </a:ext>
            </a:extLst>
          </p:cNvPr>
          <p:cNvSpPr txBox="1"/>
          <p:nvPr/>
        </p:nvSpPr>
        <p:spPr>
          <a:xfrm>
            <a:off x="7189587" y="6060556"/>
            <a:ext cx="13589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i="1">
                <a:latin typeface="Cambria" panose="02040503050406030204" pitchFamily="18" charset="0"/>
                <a:ea typeface="Cambria" panose="02040503050406030204" pitchFamily="18" charset="0"/>
              </a:rPr>
              <a:t>Carl </a:t>
            </a:r>
            <a:r>
              <a:rPr lang="fr-FR" sz="1300" b="1" i="1" err="1">
                <a:latin typeface="Cambria" panose="02040503050406030204" pitchFamily="18" charset="0"/>
                <a:ea typeface="Cambria" panose="02040503050406030204" pitchFamily="18" charset="0"/>
              </a:rPr>
              <a:t>Ramsauer</a:t>
            </a:r>
            <a:endParaRPr lang="fr-MA" sz="1300" b="1" i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A72404E-6839-AA0B-67B6-82A1DDD87F55}"/>
              </a:ext>
            </a:extLst>
          </p:cNvPr>
          <p:cNvSpPr txBox="1"/>
          <p:nvPr/>
        </p:nvSpPr>
        <p:spPr>
          <a:xfrm>
            <a:off x="9957606" y="6053464"/>
            <a:ext cx="17592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i="1">
                <a:latin typeface="Cambria" panose="02040503050406030204" pitchFamily="18" charset="0"/>
                <a:ea typeface="Cambria" panose="02040503050406030204" pitchFamily="18" charset="0"/>
              </a:rPr>
              <a:t>John </a:t>
            </a:r>
            <a:r>
              <a:rPr lang="fr-FR" sz="1300" b="1" i="1" err="1">
                <a:latin typeface="Cambria" panose="02040503050406030204" pitchFamily="18" charset="0"/>
                <a:ea typeface="Cambria" panose="02040503050406030204" pitchFamily="18" charset="0"/>
              </a:rPr>
              <a:t>Sealy</a:t>
            </a:r>
            <a:r>
              <a:rPr lang="fr-FR" sz="1300" b="1" i="1">
                <a:latin typeface="Cambria" panose="02040503050406030204" pitchFamily="18" charset="0"/>
                <a:ea typeface="Cambria" panose="02040503050406030204" pitchFamily="18" charset="0"/>
              </a:rPr>
              <a:t> Townsend</a:t>
            </a:r>
          </a:p>
        </p:txBody>
      </p:sp>
      <p:sp>
        <p:nvSpPr>
          <p:cNvPr id="7" name="Espace réservé du numéro de diapositive 7">
            <a:extLst>
              <a:ext uri="{FF2B5EF4-FFF2-40B4-BE49-F238E27FC236}">
                <a16:creationId xmlns:a16="http://schemas.microsoft.com/office/drawing/2014/main" id="{A5D8FA22-72E0-DE03-D1CD-F7FA8C7D5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56E886D-5ECD-463C-8E24-B89C9A522EDB}" type="slidenum">
              <a:rPr lang="fr-MA" sz="1500" b="1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fld>
            <a:endParaRPr lang="fr-MA" sz="15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438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43CD0-E27C-D0DA-7695-E13B9F829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34F3C2C-8C82-DB34-14F2-529E77771760}"/>
              </a:ext>
            </a:extLst>
          </p:cNvPr>
          <p:cNvSpPr txBox="1"/>
          <p:nvPr/>
        </p:nvSpPr>
        <p:spPr>
          <a:xfrm>
            <a:off x="457200" y="361507"/>
            <a:ext cx="6315740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3500" b="1" u="sng">
                <a:latin typeface="Cambria"/>
                <a:ea typeface="Cambria"/>
              </a:rPr>
              <a:t>Configuration expérimentale</a:t>
            </a:r>
            <a:endParaRPr lang="fr-MA" sz="3500" b="1" u="sng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26" name="Picture 2" descr="IMG_20160731_154553">
            <a:extLst>
              <a:ext uri="{FF2B5EF4-FFF2-40B4-BE49-F238E27FC236}">
                <a16:creationId xmlns:a16="http://schemas.microsoft.com/office/drawing/2014/main" id="{06F32613-F22C-A4BA-F29C-4DC1CD637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740" y="3743742"/>
            <a:ext cx="4199860" cy="261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A27766D-D38E-61E2-2570-7F1103402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532" y="908957"/>
            <a:ext cx="1192820" cy="252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2D21_1">
            <a:extLst>
              <a:ext uri="{FF2B5EF4-FFF2-40B4-BE49-F238E27FC236}">
                <a16:creationId xmlns:a16="http://schemas.microsoft.com/office/drawing/2014/main" id="{53BDF3EE-4B87-DE16-3D39-02214EF7A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554" y="606878"/>
            <a:ext cx="28956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F2D3653-CBAC-F8B8-8410-7C51069AE8E9}"/>
              </a:ext>
            </a:extLst>
          </p:cNvPr>
          <p:cNvSpPr txBox="1"/>
          <p:nvPr/>
        </p:nvSpPr>
        <p:spPr>
          <a:xfrm>
            <a:off x="457199" y="1395260"/>
            <a:ext cx="5638801" cy="42780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2200" dirty="0">
                <a:latin typeface="Cambria"/>
                <a:ea typeface="Cambria"/>
              </a:rPr>
              <a:t>Emission d'un électron en chauffant un métal à une température suffisamment élevée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fr-FR" sz="2200" dirty="0">
              <a:latin typeface="Cambria"/>
              <a:ea typeface="Cambria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2200" dirty="0">
                <a:latin typeface="Cambria"/>
                <a:ea typeface="Cambria"/>
              </a:rPr>
              <a:t>Chambre remplie d'un gaz noble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fr-FR" sz="2200" dirty="0">
              <a:latin typeface="Cambria"/>
              <a:ea typeface="Cambria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2200" dirty="0">
                <a:latin typeface="Cambria"/>
                <a:ea typeface="Cambria"/>
              </a:rPr>
              <a:t>Capteur pour mesurer la quantité d'électrons transmis et réfléchis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fr-FR" sz="2200" dirty="0">
              <a:latin typeface="Cambria"/>
              <a:ea typeface="Cambria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2200" dirty="0">
                <a:latin typeface="Cambria"/>
                <a:ea typeface="Cambria"/>
              </a:rPr>
              <a:t>L’expérience a eu lieu après la </a:t>
            </a:r>
            <a:r>
              <a:rPr lang="fr-FR" sz="2200">
                <a:latin typeface="Cambria"/>
                <a:ea typeface="Cambria"/>
              </a:rPr>
              <a:t>Première Guerre</a:t>
            </a:r>
            <a:r>
              <a:rPr lang="fr-FR" sz="2200" dirty="0">
                <a:latin typeface="Cambria"/>
                <a:ea typeface="Cambria"/>
              </a:rPr>
              <a:t> mondiale</a:t>
            </a:r>
          </a:p>
        </p:txBody>
      </p:sp>
      <p:sp>
        <p:nvSpPr>
          <p:cNvPr id="5" name="Espace réservé du numéro de diapositive 7">
            <a:extLst>
              <a:ext uri="{FF2B5EF4-FFF2-40B4-BE49-F238E27FC236}">
                <a16:creationId xmlns:a16="http://schemas.microsoft.com/office/drawing/2014/main" id="{E56333C8-66E7-21A8-4F39-5405860DF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56E886D-5ECD-463C-8E24-B89C9A522EDB}" type="slidenum">
              <a:rPr lang="fr-MA" sz="1500" b="1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fld>
            <a:endParaRPr lang="fr-MA" sz="15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124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94EE0-09EC-4491-53AE-A783FA5FF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05441BE-AEAD-EE5F-63E8-89EB17B22FB2}"/>
              </a:ext>
            </a:extLst>
          </p:cNvPr>
          <p:cNvSpPr txBox="1"/>
          <p:nvPr/>
        </p:nvSpPr>
        <p:spPr>
          <a:xfrm>
            <a:off x="457199" y="361507"/>
            <a:ext cx="713444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500" b="1" u="sng">
                <a:latin typeface="Cambria" panose="02040503050406030204" pitchFamily="18" charset="0"/>
                <a:ea typeface="Cambria" panose="02040503050406030204" pitchFamily="18" charset="0"/>
              </a:rPr>
              <a:t>Pourquoi une analyse quantique ?</a:t>
            </a:r>
            <a:endParaRPr lang="fr-MA" sz="3500" b="1" u="sng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050" name="Picture 2" descr="Ramsauer–Townsend effect - Wikipedia">
            <a:extLst>
              <a:ext uri="{FF2B5EF4-FFF2-40B4-BE49-F238E27FC236}">
                <a16:creationId xmlns:a16="http://schemas.microsoft.com/office/drawing/2014/main" id="{88F61B6D-E5B4-EFE0-A1A2-FA7ADF58E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646" y="1225982"/>
            <a:ext cx="3695700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23279B2-6DFD-9BA9-4E0D-183D9E683578}"/>
              </a:ext>
            </a:extLst>
          </p:cNvPr>
          <p:cNvSpPr txBox="1"/>
          <p:nvPr/>
        </p:nvSpPr>
        <p:spPr>
          <a:xfrm>
            <a:off x="457199" y="1395260"/>
            <a:ext cx="5638801" cy="46166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2200" dirty="0">
                <a:latin typeface="Cambria"/>
                <a:ea typeface="Cambria"/>
              </a:rPr>
              <a:t>Importance de la force électrostatique en déviant les ondes de leurs trajectoires initiales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fr-FR" sz="2200" dirty="0">
              <a:latin typeface="Cambria"/>
              <a:ea typeface="Cambria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2200" dirty="0">
                <a:latin typeface="Cambria"/>
                <a:ea typeface="Cambria"/>
              </a:rPr>
              <a:t>La masse des particules est très faible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fr-FR" sz="2200" dirty="0">
              <a:latin typeface="Cambria"/>
              <a:ea typeface="Cambria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2200" dirty="0">
                <a:latin typeface="Cambria"/>
                <a:ea typeface="Cambria"/>
              </a:rPr>
              <a:t>La taille des particules est sur une très petite échelle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fr-FR" sz="2200" dirty="0">
              <a:latin typeface="Cambria"/>
              <a:ea typeface="Cambria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2200" dirty="0">
                <a:latin typeface="Cambria"/>
                <a:ea typeface="Cambria"/>
              </a:rPr>
              <a:t>La réflexion de la particule projetée dans un gaz noble est quasiment nulle pour certaines énergies précises</a:t>
            </a:r>
          </a:p>
        </p:txBody>
      </p:sp>
      <p:sp>
        <p:nvSpPr>
          <p:cNvPr id="6" name="Espace réservé du numéro de diapositive 7">
            <a:extLst>
              <a:ext uri="{FF2B5EF4-FFF2-40B4-BE49-F238E27FC236}">
                <a16:creationId xmlns:a16="http://schemas.microsoft.com/office/drawing/2014/main" id="{F3FE61CE-35C1-525C-F905-C6F700295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56E886D-5ECD-463C-8E24-B89C9A522EDB}" type="slidenum">
              <a:rPr lang="fr-MA" sz="1500" b="1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</a:t>
            </a:fld>
            <a:endParaRPr lang="fr-MA" sz="15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493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74AD5-CE1A-7D21-7271-B523534EE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EA451536-188B-4CBF-2BAD-6A437E9616CA}"/>
              </a:ext>
            </a:extLst>
          </p:cNvPr>
          <p:cNvSpPr txBox="1"/>
          <p:nvPr/>
        </p:nvSpPr>
        <p:spPr>
          <a:xfrm>
            <a:off x="3448493" y="988828"/>
            <a:ext cx="52950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0" b="1" u="sng">
                <a:latin typeface="Cambria" panose="02040503050406030204" pitchFamily="18" charset="0"/>
                <a:ea typeface="Cambria" panose="02040503050406030204" pitchFamily="18" charset="0"/>
              </a:rPr>
              <a:t>Etude analytique</a:t>
            </a:r>
            <a:endParaRPr lang="fr-MA" sz="5000" b="1" u="sng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074" name="Picture 2" descr="Physique Quantique : de la base aux nouvelles technologies - Puits de potentiel  fini">
            <a:extLst>
              <a:ext uri="{FF2B5EF4-FFF2-40B4-BE49-F238E27FC236}">
                <a16:creationId xmlns:a16="http://schemas.microsoft.com/office/drawing/2014/main" id="{AB27995E-836C-F95F-9952-5E2D7A32F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253" y="2538100"/>
            <a:ext cx="7859494" cy="310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7">
            <a:extLst>
              <a:ext uri="{FF2B5EF4-FFF2-40B4-BE49-F238E27FC236}">
                <a16:creationId xmlns:a16="http://schemas.microsoft.com/office/drawing/2014/main" id="{9AB00D94-6FA2-B1D2-721A-CA4DC7173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56E886D-5ECD-463C-8E24-B89C9A522EDB}" type="slidenum">
              <a:rPr lang="fr-MA" sz="1500" b="1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6</a:t>
            </a:fld>
            <a:endParaRPr lang="fr-MA" sz="15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950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11B78-5448-9076-92B4-746C05379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FF875B2-1E95-DCBD-88CD-F68B74088F1D}"/>
              </a:ext>
            </a:extLst>
          </p:cNvPr>
          <p:cNvSpPr txBox="1"/>
          <p:nvPr/>
        </p:nvSpPr>
        <p:spPr>
          <a:xfrm>
            <a:off x="457199" y="361507"/>
            <a:ext cx="7134447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3500" b="1" u="sng">
                <a:latin typeface="Cambria"/>
                <a:ea typeface="Cambria"/>
              </a:rPr>
              <a:t>Le puits de potentiel</a:t>
            </a:r>
            <a:endParaRPr lang="fr-MA" sz="3500" b="1" u="sng">
              <a:latin typeface="Cambria"/>
              <a:ea typeface="Cambri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235736C0-EA25-356A-9DBB-C05B1EB03B42}"/>
                  </a:ext>
                </a:extLst>
              </p:cNvPr>
              <p:cNvSpPr txBox="1"/>
              <p:nvPr/>
            </p:nvSpPr>
            <p:spPr>
              <a:xfrm>
                <a:off x="457199" y="1395260"/>
                <a:ext cx="5638801" cy="276998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fr-FR" sz="2200" dirty="0">
                    <a:latin typeface="Cambria"/>
                    <a:ea typeface="Cambria"/>
                  </a:rPr>
                  <a:t>Modèle à une dimension d’espace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endParaRPr lang="fr-FR" sz="2200" dirty="0">
                  <a:latin typeface="Cambria"/>
                  <a:ea typeface="Cambria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fr-FR" sz="2200" dirty="0">
                    <a:latin typeface="Cambria"/>
                    <a:ea typeface="Cambria"/>
                  </a:rPr>
                  <a:t>Puits de potentiel de profondeur finie        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i="1">
                            <a:latin typeface="Cambria Math" panose="02040503050406030204" pitchFamily="18" charset="0"/>
                            <a:ea typeface="Cambria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  <a:ea typeface="Cambria"/>
                          </a:rPr>
                          <m:t>𝑉</m:t>
                        </m:r>
                      </m:e>
                      <m:sub>
                        <m:r>
                          <a:rPr lang="fr-FR" sz="2200" i="1">
                            <a:latin typeface="Cambria Math" panose="02040503050406030204" pitchFamily="18" charset="0"/>
                            <a:ea typeface="Cambria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sz="2200" dirty="0">
                    <a:latin typeface="Cambria"/>
                    <a:ea typeface="Cambria"/>
                  </a:rPr>
                  <a:t> 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i="1">
                            <a:latin typeface="Cambria Math" panose="02040503050406030204" pitchFamily="18" charset="0"/>
                            <a:ea typeface="Cambria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  <a:ea typeface="Cambria"/>
                          </a:rPr>
                          <m:t>𝑉</m:t>
                        </m:r>
                      </m:e>
                      <m:sub>
                        <m:r>
                          <a:rPr lang="fr-FR" sz="2200" i="1">
                            <a:latin typeface="Cambria Math" panose="02040503050406030204" pitchFamily="18" charset="0"/>
                            <a:ea typeface="Cambria"/>
                          </a:rPr>
                          <m:t>0</m:t>
                        </m:r>
                      </m:sub>
                    </m:sSub>
                    <m:r>
                      <a:rPr lang="fr-FR" sz="2200" i="1">
                        <a:latin typeface="Cambria Math" panose="02040503050406030204" pitchFamily="18" charset="0"/>
                        <a:ea typeface="Cambria"/>
                      </a:rPr>
                      <m:t>&gt;0</m:t>
                    </m:r>
                  </m:oMath>
                </a14:m>
                <a:r>
                  <a:rPr lang="fr-FR" sz="2200" dirty="0">
                    <a:latin typeface="Cambria"/>
                    <a:ea typeface="Cambria"/>
                  </a:rPr>
                  <a:t> ) 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endParaRPr lang="fr-FR" sz="2200" dirty="0">
                  <a:latin typeface="Cambria"/>
                  <a:ea typeface="Cambria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fr-FR" sz="2200" dirty="0">
                    <a:latin typeface="Cambria"/>
                    <a:ea typeface="Cambria"/>
                  </a:rPr>
                  <a:t>Expression du potentiel en fonction de la position : </a:t>
                </a: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235736C0-EA25-356A-9DBB-C05B1EB03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1395260"/>
                <a:ext cx="5638801" cy="2769989"/>
              </a:xfrm>
              <a:prstGeom prst="rect">
                <a:avLst/>
              </a:prstGeom>
              <a:blipFill>
                <a:blip r:embed="rId2"/>
                <a:stretch>
                  <a:fillRect l="-1189" t="-1542" b="-3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AB77816-41B5-FA44-2733-24F6CF8468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0" t="-2" b="13022"/>
          <a:stretch>
            <a:fillRect/>
          </a:stretch>
        </p:blipFill>
        <p:spPr bwMode="auto">
          <a:xfrm>
            <a:off x="6096000" y="755977"/>
            <a:ext cx="5949379" cy="495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85D8B70-F5E3-963E-CCC9-934F634B84A9}"/>
              </a:ext>
            </a:extLst>
          </p:cNvPr>
          <p:cNvSpPr txBox="1"/>
          <p:nvPr/>
        </p:nvSpPr>
        <p:spPr>
          <a:xfrm>
            <a:off x="7868094" y="5740629"/>
            <a:ext cx="29558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i="1" dirty="0">
                <a:latin typeface="Cambria" panose="02040503050406030204" pitchFamily="18" charset="0"/>
                <a:ea typeface="Cambria" panose="02040503050406030204" pitchFamily="18" charset="0"/>
              </a:rPr>
              <a:t>Schéma du puits de potentiel fini</a:t>
            </a:r>
            <a:endParaRPr lang="fr-MA" sz="1300" b="1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1D3BC25-F2B8-BD62-6875-DDBCCAD6C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81" y="4458628"/>
            <a:ext cx="5581654" cy="110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numéro de diapositive 7">
            <a:extLst>
              <a:ext uri="{FF2B5EF4-FFF2-40B4-BE49-F238E27FC236}">
                <a16:creationId xmlns:a16="http://schemas.microsoft.com/office/drawing/2014/main" id="{AF089AC7-2DC4-BFCB-46D1-6FDE8BEFF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56E886D-5ECD-463C-8E24-B89C9A522EDB}" type="slidenum">
              <a:rPr lang="fr-MA" sz="1500" b="1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7</a:t>
            </a:fld>
            <a:endParaRPr lang="fr-MA" sz="15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637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ADADF-FEC9-B5A1-0C25-4CA04CF78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24C5F6E-9EA4-187E-15B6-CF7288C5D704}"/>
              </a:ext>
            </a:extLst>
          </p:cNvPr>
          <p:cNvSpPr txBox="1"/>
          <p:nvPr/>
        </p:nvSpPr>
        <p:spPr>
          <a:xfrm>
            <a:off x="457199" y="361507"/>
            <a:ext cx="713444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500" b="1" u="sng">
                <a:latin typeface="Cambria" panose="02040503050406030204" pitchFamily="18" charset="0"/>
                <a:ea typeface="Cambria" panose="02040503050406030204" pitchFamily="18" charset="0"/>
              </a:rPr>
              <a:t>Les régions de l’espace</a:t>
            </a:r>
            <a:endParaRPr lang="fr-MA" sz="3500" b="1" u="sng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Espace réservé du numéro de diapositive 7">
            <a:extLst>
              <a:ext uri="{FF2B5EF4-FFF2-40B4-BE49-F238E27FC236}">
                <a16:creationId xmlns:a16="http://schemas.microsoft.com/office/drawing/2014/main" id="{77B62C52-C810-D805-DEAD-21ABBB93E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56E886D-5ECD-463C-8E24-B89C9A522EDB}" type="slidenum">
              <a:rPr lang="fr-MA" sz="1500" b="1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8</a:t>
            </a:fld>
            <a:endParaRPr lang="fr-MA" sz="15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E44FD3D1-5E51-6591-577E-AD77BAF95A3B}"/>
                  </a:ext>
                </a:extLst>
              </p:cNvPr>
              <p:cNvSpPr txBox="1"/>
              <p:nvPr/>
            </p:nvSpPr>
            <p:spPr>
              <a:xfrm>
                <a:off x="457200" y="1395260"/>
                <a:ext cx="6198781" cy="529375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fr-FR" sz="2200" dirty="0">
                    <a:latin typeface="Cambria"/>
                    <a:ea typeface="Cambria"/>
                  </a:rPr>
                  <a:t>Distinction de 3 régions de l’espace : 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endParaRPr lang="fr-FR" sz="2200" dirty="0">
                  <a:latin typeface="Cambria"/>
                  <a:ea typeface="Cambria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fr-FR" sz="2200" b="1" dirty="0">
                    <a:latin typeface="Cambria"/>
                    <a:ea typeface="Cambria"/>
                  </a:rPr>
                  <a:t>Région I (</a:t>
                </a:r>
                <a14:m>
                  <m:oMath xmlns:m="http://schemas.openxmlformats.org/officeDocument/2006/math">
                    <m:r>
                      <a:rPr lang="fr-FR" sz="2200" b="1" i="1">
                        <a:latin typeface="Cambria Math" panose="02040503050406030204" pitchFamily="18" charset="0"/>
                        <a:ea typeface="Cambria"/>
                      </a:rPr>
                      <m:t>𝒙</m:t>
                    </m:r>
                    <m:r>
                      <a:rPr lang="fr-FR" sz="2200" b="1" i="1">
                        <a:latin typeface="Cambria Math" panose="02040503050406030204" pitchFamily="18" charset="0"/>
                        <a:ea typeface="Cambria"/>
                      </a:rPr>
                      <m:t>&lt;</m:t>
                    </m:r>
                    <m:r>
                      <a:rPr lang="fr-FR" sz="2200" b="1" i="1">
                        <a:latin typeface="Cambria Math" panose="02040503050406030204" pitchFamily="18" charset="0"/>
                        <a:ea typeface="Cambria"/>
                      </a:rPr>
                      <m:t>𝒂</m:t>
                    </m:r>
                  </m:oMath>
                </a14:m>
                <a:r>
                  <a:rPr lang="fr-FR" sz="2200" b="1" dirty="0">
                    <a:latin typeface="Cambria"/>
                    <a:ea typeface="Cambria"/>
                  </a:rPr>
                  <a:t>) : </a:t>
                </a:r>
                <a:r>
                  <a:rPr lang="fr-FR" sz="2200" dirty="0">
                    <a:latin typeface="Cambria"/>
                    <a:ea typeface="Cambria"/>
                  </a:rPr>
                  <a:t>La région dans laquelle se trouve la particule avant de franchir le puits de potentiel. Le potentiel dans cette région est nul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endParaRPr lang="fr-FR" sz="2200" dirty="0">
                  <a:latin typeface="Cambria"/>
                  <a:ea typeface="Cambria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fr-FR" sz="2200" b="1" dirty="0">
                    <a:latin typeface="Cambria"/>
                    <a:ea typeface="Cambria"/>
                  </a:rPr>
                  <a:t>Région II (</a:t>
                </a:r>
                <a14:m>
                  <m:oMath xmlns:m="http://schemas.openxmlformats.org/officeDocument/2006/math">
                    <m:r>
                      <a:rPr lang="fr-FR" sz="2200" b="1" i="1" smtClean="0">
                        <a:latin typeface="Cambria Math" panose="02040503050406030204" pitchFamily="18" charset="0"/>
                        <a:ea typeface="Cambria"/>
                      </a:rPr>
                      <m:t>𝒂</m:t>
                    </m:r>
                    <m:r>
                      <a:rPr lang="fr-FR" sz="2200" b="1" i="1" smtClean="0">
                        <a:latin typeface="Cambria Math" panose="02040503050406030204" pitchFamily="18" charset="0"/>
                        <a:ea typeface="Cambria"/>
                      </a:rPr>
                      <m:t>&lt;</m:t>
                    </m:r>
                    <m:r>
                      <a:rPr lang="fr-FR" sz="2200" b="1" i="1" smtClean="0">
                        <a:latin typeface="Cambria Math" panose="02040503050406030204" pitchFamily="18" charset="0"/>
                        <a:ea typeface="Cambria"/>
                      </a:rPr>
                      <m:t>𝒙</m:t>
                    </m:r>
                    <m:r>
                      <a:rPr lang="fr-FR" sz="2200" b="1" i="1" smtClean="0">
                        <a:latin typeface="Cambria Math" panose="02040503050406030204" pitchFamily="18" charset="0"/>
                        <a:ea typeface="Cambria"/>
                      </a:rPr>
                      <m:t>&lt;</m:t>
                    </m:r>
                    <m:r>
                      <a:rPr lang="fr-FR" sz="2200" b="1" i="1" smtClean="0">
                        <a:latin typeface="Cambria Math" panose="02040503050406030204" pitchFamily="18" charset="0"/>
                        <a:ea typeface="Cambria"/>
                      </a:rPr>
                      <m:t>𝒂</m:t>
                    </m:r>
                    <m:r>
                      <a:rPr lang="fr-FR" sz="2200" b="1" i="1" smtClean="0">
                        <a:latin typeface="Cambria Math" panose="02040503050406030204" pitchFamily="18" charset="0"/>
                        <a:ea typeface="Cambria"/>
                      </a:rPr>
                      <m:t>+ </m:t>
                    </m:r>
                    <m:r>
                      <a:rPr lang="fr-FR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fr-FR" sz="2200" b="1" dirty="0">
                    <a:latin typeface="Cambria"/>
                    <a:ea typeface="Cambria"/>
                  </a:rPr>
                  <a:t>) : </a:t>
                </a:r>
                <a:r>
                  <a:rPr lang="fr-FR" sz="2200" dirty="0">
                    <a:latin typeface="Cambria"/>
                    <a:ea typeface="Cambria"/>
                  </a:rPr>
                  <a:t>La région du puits de potentiel. Le potentiel dans cette région vaut    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b="0" i="1" smtClean="0">
                            <a:latin typeface="Cambria Math" panose="02040503050406030204" pitchFamily="18" charset="0"/>
                            <a:ea typeface="Cambria"/>
                          </a:rPr>
                        </m:ctrlPr>
                      </m:sSubPr>
                      <m:e>
                        <m:r>
                          <a:rPr lang="fr-FR" sz="2200" b="0" i="1" smtClean="0">
                            <a:latin typeface="Cambria Math" panose="02040503050406030204" pitchFamily="18" charset="0"/>
                            <a:ea typeface="Cambria"/>
                          </a:rPr>
                          <m:t>𝑉</m:t>
                        </m:r>
                      </m:e>
                      <m:sub>
                        <m:r>
                          <a:rPr lang="fr-FR" sz="2200" b="0" i="1" smtClean="0">
                            <a:latin typeface="Cambria Math" panose="02040503050406030204" pitchFamily="18" charset="0"/>
                            <a:ea typeface="Cambria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sz="2200" dirty="0">
                    <a:latin typeface="Cambria"/>
                    <a:ea typeface="Cambria"/>
                  </a:rPr>
                  <a:t> 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b="0" i="1" smtClean="0">
                            <a:latin typeface="Cambria Math" panose="02040503050406030204" pitchFamily="18" charset="0"/>
                            <a:ea typeface="Cambria"/>
                          </a:rPr>
                        </m:ctrlPr>
                      </m:sSubPr>
                      <m:e>
                        <m:r>
                          <a:rPr lang="fr-FR" sz="2200" b="0" i="1" smtClean="0">
                            <a:latin typeface="Cambria Math" panose="02040503050406030204" pitchFamily="18" charset="0"/>
                            <a:ea typeface="Cambria"/>
                          </a:rPr>
                          <m:t>𝑉</m:t>
                        </m:r>
                      </m:e>
                      <m:sub>
                        <m:r>
                          <a:rPr lang="fr-FR" sz="2200" b="0" i="1" smtClean="0">
                            <a:latin typeface="Cambria Math" panose="02040503050406030204" pitchFamily="18" charset="0"/>
                            <a:ea typeface="Cambria"/>
                          </a:rPr>
                          <m:t>0</m:t>
                        </m:r>
                      </m:sub>
                    </m:sSub>
                    <m:r>
                      <a:rPr lang="fr-FR" sz="2200" b="0" i="1" smtClean="0">
                        <a:latin typeface="Cambria Math" panose="02040503050406030204" pitchFamily="18" charset="0"/>
                        <a:ea typeface="Cambria"/>
                      </a:rPr>
                      <m:t>&gt;0</m:t>
                    </m:r>
                  </m:oMath>
                </a14:m>
                <a:r>
                  <a:rPr lang="fr-FR" sz="2200" dirty="0">
                    <a:latin typeface="Cambria"/>
                    <a:ea typeface="Cambria"/>
                  </a:rPr>
                  <a:t> )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endParaRPr lang="fr-FR" sz="2200" dirty="0">
                  <a:latin typeface="Cambria"/>
                  <a:ea typeface="Cambria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fr-FR" sz="2200" b="1" dirty="0">
                    <a:latin typeface="Cambria"/>
                    <a:ea typeface="Cambria"/>
                  </a:rPr>
                  <a:t>Région III (</a:t>
                </a:r>
                <a14:m>
                  <m:oMath xmlns:m="http://schemas.openxmlformats.org/officeDocument/2006/math">
                    <m:r>
                      <a:rPr lang="fr-FR" sz="2200" b="1" i="1">
                        <a:latin typeface="Cambria Math" panose="02040503050406030204" pitchFamily="18" charset="0"/>
                        <a:ea typeface="Cambria"/>
                      </a:rPr>
                      <m:t>𝒙</m:t>
                    </m:r>
                    <m:r>
                      <a:rPr lang="fr-FR" sz="2200" b="1" i="1" smtClean="0">
                        <a:latin typeface="Cambria Math" panose="02040503050406030204" pitchFamily="18" charset="0"/>
                        <a:ea typeface="Cambria"/>
                      </a:rPr>
                      <m:t>&gt;</m:t>
                    </m:r>
                    <m:r>
                      <a:rPr lang="fr-FR" sz="2200" b="1" i="1">
                        <a:latin typeface="Cambria Math" panose="02040503050406030204" pitchFamily="18" charset="0"/>
                        <a:ea typeface="Cambria"/>
                      </a:rPr>
                      <m:t>𝒂</m:t>
                    </m:r>
                    <m:r>
                      <a:rPr lang="fr-FR" sz="2200" b="1" i="1">
                        <a:latin typeface="Cambria Math" panose="02040503050406030204" pitchFamily="18" charset="0"/>
                        <a:ea typeface="Cambria"/>
                      </a:rPr>
                      <m:t>+ </m:t>
                    </m:r>
                    <m:r>
                      <a:rPr lang="fr-FR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fr-FR" sz="2200" b="1" dirty="0">
                    <a:latin typeface="Cambria"/>
                    <a:ea typeface="Cambria"/>
                  </a:rPr>
                  <a:t>) : </a:t>
                </a:r>
                <a:r>
                  <a:rPr lang="fr-FR" sz="2200" dirty="0">
                    <a:latin typeface="Cambria"/>
                    <a:ea typeface="Cambria"/>
                  </a:rPr>
                  <a:t>La région dans laquelle se trouve la particule après avoir franchi le puits de potentiel. Le potentiel dans cette région est nul</a:t>
                </a:r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E44FD3D1-5E51-6591-577E-AD77BAF95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395260"/>
                <a:ext cx="6198781" cy="5293757"/>
              </a:xfrm>
              <a:prstGeom prst="rect">
                <a:avLst/>
              </a:prstGeom>
              <a:blipFill>
                <a:blip r:embed="rId2"/>
                <a:stretch>
                  <a:fillRect l="-1082" t="-806" r="-5998" b="-1382"/>
                </a:stretch>
              </a:blipFill>
            </p:spPr>
            <p:txBody>
              <a:bodyPr/>
              <a:lstStyle/>
              <a:p>
                <a:r>
                  <a:rPr lang="fr-M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>
            <a:extLst>
              <a:ext uri="{FF2B5EF4-FFF2-40B4-BE49-F238E27FC236}">
                <a16:creationId xmlns:a16="http://schemas.microsoft.com/office/drawing/2014/main" id="{9F32688F-72D9-20B9-ED18-5867B27BC3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0" t="-2" b="13022"/>
          <a:stretch>
            <a:fillRect/>
          </a:stretch>
        </p:blipFill>
        <p:spPr bwMode="auto">
          <a:xfrm>
            <a:off x="6762309" y="1332086"/>
            <a:ext cx="5346867" cy="445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FF26341-FE2D-8426-70D6-4FB73C229E92}"/>
              </a:ext>
            </a:extLst>
          </p:cNvPr>
          <p:cNvSpPr txBox="1"/>
          <p:nvPr/>
        </p:nvSpPr>
        <p:spPr>
          <a:xfrm>
            <a:off x="8176442" y="5815060"/>
            <a:ext cx="29558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i="1" dirty="0">
                <a:latin typeface="Cambria" panose="02040503050406030204" pitchFamily="18" charset="0"/>
                <a:ea typeface="Cambria" panose="02040503050406030204" pitchFamily="18" charset="0"/>
              </a:rPr>
              <a:t>Schéma du puits de potentiel fini</a:t>
            </a:r>
            <a:endParaRPr lang="fr-MA" sz="1300" b="1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224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BA011-EBFA-888B-D177-E7D19BA43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F3BA6D4-1FF4-4F49-2B8F-3DBC7E159623}"/>
              </a:ext>
            </a:extLst>
          </p:cNvPr>
          <p:cNvSpPr txBox="1"/>
          <p:nvPr/>
        </p:nvSpPr>
        <p:spPr>
          <a:xfrm>
            <a:off x="457199" y="361507"/>
            <a:ext cx="7134447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3500" b="1" u="sng" dirty="0">
                <a:latin typeface="Cambria"/>
                <a:ea typeface="Cambria"/>
              </a:rPr>
              <a:t>Les états stationnaires</a:t>
            </a:r>
            <a:endParaRPr lang="fr-MA" sz="3500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6B032AF-44FD-3529-5642-B014B7DB2DEB}"/>
              </a:ext>
            </a:extLst>
          </p:cNvPr>
          <p:cNvSpPr txBox="1"/>
          <p:nvPr/>
        </p:nvSpPr>
        <p:spPr>
          <a:xfrm>
            <a:off x="458106" y="1189899"/>
            <a:ext cx="5279571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500" b="1" dirty="0">
                <a:latin typeface="Cambria"/>
                <a:ea typeface="Cambria"/>
              </a:rPr>
              <a:t>Equations de Schrödinger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AB6A481-B1FE-6DFE-0B05-4E6494DE24AD}"/>
              </a:ext>
            </a:extLst>
          </p:cNvPr>
          <p:cNvSpPr txBox="1"/>
          <p:nvPr/>
        </p:nvSpPr>
        <p:spPr>
          <a:xfrm>
            <a:off x="1080407" y="1716314"/>
            <a:ext cx="393518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200" dirty="0">
                <a:latin typeface="Cambria"/>
                <a:ea typeface="Cambria"/>
              </a:rPr>
              <a:t>Dépendante du temps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95BD40E-CE0A-54A1-1A20-46DCB5BDD623}"/>
              </a:ext>
            </a:extLst>
          </p:cNvPr>
          <p:cNvSpPr txBox="1"/>
          <p:nvPr/>
        </p:nvSpPr>
        <p:spPr>
          <a:xfrm>
            <a:off x="6643006" y="1760764"/>
            <a:ext cx="393518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200">
                <a:latin typeface="Cambria"/>
                <a:ea typeface="Cambria"/>
              </a:rPr>
              <a:t>Indépendante du temps</a:t>
            </a:r>
            <a:endParaRPr lang="fr-FR"/>
          </a:p>
        </p:txBody>
      </p:sp>
      <p:pic>
        <p:nvPicPr>
          <p:cNvPr id="13" name="Image 12" descr="Une image contenant texte, Police, ligne, nombre&#10;&#10;Le contenu généré par l’IA peut être incorrect.">
            <a:extLst>
              <a:ext uri="{FF2B5EF4-FFF2-40B4-BE49-F238E27FC236}">
                <a16:creationId xmlns:a16="http://schemas.microsoft.com/office/drawing/2014/main" id="{F44618E6-494A-1BAB-5B91-8569155F2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62" y="2195512"/>
            <a:ext cx="4943475" cy="708025"/>
          </a:xfrm>
          <a:prstGeom prst="rect">
            <a:avLst/>
          </a:prstGeom>
        </p:spPr>
      </p:pic>
      <p:pic>
        <p:nvPicPr>
          <p:cNvPr id="15" name="Image 14" descr="Une image contenant texte, Police, ligne, blanc&#10;&#10;Le contenu généré par l’IA peut être incorrect.">
            <a:extLst>
              <a:ext uri="{FF2B5EF4-FFF2-40B4-BE49-F238E27FC236}">
                <a16:creationId xmlns:a16="http://schemas.microsoft.com/office/drawing/2014/main" id="{A0A4EBC6-F1F3-A2C7-F2A0-20E3DAE58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959" y="2190750"/>
            <a:ext cx="3935186" cy="72514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35133BD-789F-B5BF-D8BB-71BB4C2135E6}"/>
              </a:ext>
            </a:extLst>
          </p:cNvPr>
          <p:cNvSpPr txBox="1"/>
          <p:nvPr/>
        </p:nvSpPr>
        <p:spPr>
          <a:xfrm>
            <a:off x="701369" y="3236477"/>
            <a:ext cx="494347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200" dirty="0">
                <a:latin typeface="Cambria"/>
                <a:ea typeface="Cambria"/>
              </a:rPr>
              <a:t>Solutions dans les 3 régions de l’espace</a:t>
            </a:r>
          </a:p>
        </p:txBody>
      </p:sp>
      <p:pic>
        <p:nvPicPr>
          <p:cNvPr id="17" name="Image 16" descr="Une image contenant texte, Police, écriture manuscrite, nombre&#10;&#10;Le contenu généré par l’IA peut être incorrect.">
            <a:extLst>
              <a:ext uri="{FF2B5EF4-FFF2-40B4-BE49-F238E27FC236}">
                <a16:creationId xmlns:a16="http://schemas.microsoft.com/office/drawing/2014/main" id="{798E1F4D-188C-B4B6-E196-E131C9FC2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848" y="3932756"/>
            <a:ext cx="4604506" cy="1735345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13B0206C-00B6-6A78-6B9D-AF70F56A423B}"/>
              </a:ext>
            </a:extLst>
          </p:cNvPr>
          <p:cNvSpPr txBox="1"/>
          <p:nvPr/>
        </p:nvSpPr>
        <p:spPr>
          <a:xfrm>
            <a:off x="8251256" y="3301065"/>
            <a:ext cx="1624541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200" dirty="0">
                <a:latin typeface="Cambria"/>
                <a:ea typeface="Cambria"/>
              </a:rPr>
              <a:t>Avec :</a:t>
            </a:r>
          </a:p>
        </p:txBody>
      </p:sp>
      <p:pic>
        <p:nvPicPr>
          <p:cNvPr id="20" name="Image 19" descr="Une image contenant Police, texte, blanc, Graphique&#10;&#10;Le contenu généré par l’IA peut être incorrect.">
            <a:extLst>
              <a:ext uri="{FF2B5EF4-FFF2-40B4-BE49-F238E27FC236}">
                <a16:creationId xmlns:a16="http://schemas.microsoft.com/office/drawing/2014/main" id="{B203999C-3501-C1CF-85EC-AC027EF293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1323" y="4267839"/>
            <a:ext cx="1945868" cy="1007072"/>
          </a:xfrm>
          <a:prstGeom prst="rect">
            <a:avLst/>
          </a:prstGeom>
        </p:spPr>
      </p:pic>
      <p:pic>
        <p:nvPicPr>
          <p:cNvPr id="21" name="Image 20" descr="Une image contenant Police, texte, ligne, blanc&#10;&#10;Le contenu généré par l’IA peut être incorrect.">
            <a:extLst>
              <a:ext uri="{FF2B5EF4-FFF2-40B4-BE49-F238E27FC236}">
                <a16:creationId xmlns:a16="http://schemas.microsoft.com/office/drawing/2014/main" id="{838F6902-C2CA-27CC-B667-D3ED3B4197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3527" y="4267839"/>
            <a:ext cx="2492249" cy="1007072"/>
          </a:xfrm>
          <a:prstGeom prst="rect">
            <a:avLst/>
          </a:prstGeom>
        </p:spPr>
      </p:pic>
      <p:sp>
        <p:nvSpPr>
          <p:cNvPr id="5" name="Espace réservé du numéro de diapositive 7">
            <a:extLst>
              <a:ext uri="{FF2B5EF4-FFF2-40B4-BE49-F238E27FC236}">
                <a16:creationId xmlns:a16="http://schemas.microsoft.com/office/drawing/2014/main" id="{79B96DE6-2BD4-2084-DE18-E89ABDEF2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56E886D-5ECD-463C-8E24-B89C9A522EDB}" type="slidenum">
              <a:rPr lang="fr-MA" sz="1500" b="1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9</a:t>
            </a:fld>
            <a:endParaRPr lang="fr-MA" sz="15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56459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4165231-1bcd-4efe-9ad5-edb1bd2d6ba6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202674B2BEC64BAD0362B1663B5834" ma:contentTypeVersion="13" ma:contentTypeDescription="Crée un document." ma:contentTypeScope="" ma:versionID="a7649ab88d50cb4f0f8354417c55e971">
  <xsd:schema xmlns:xsd="http://www.w3.org/2001/XMLSchema" xmlns:xs="http://www.w3.org/2001/XMLSchema" xmlns:p="http://schemas.microsoft.com/office/2006/metadata/properties" xmlns:ns3="e4165231-1bcd-4efe-9ad5-edb1bd2d6ba6" xmlns:ns4="2df41bda-4789-4e3e-b1ed-fc4fe886ad1e" targetNamespace="http://schemas.microsoft.com/office/2006/metadata/properties" ma:root="true" ma:fieldsID="92d941a6ddf13e2df22d60e46970c9a3" ns3:_="" ns4:_="">
    <xsd:import namespace="e4165231-1bcd-4efe-9ad5-edb1bd2d6ba6"/>
    <xsd:import namespace="2df41bda-4789-4e3e-b1ed-fc4fe886ad1e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165231-1bcd-4efe-9ad5-edb1bd2d6ba6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f41bda-4789-4e3e-b1ed-fc4fe886ad1e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37F1930-99A5-49DC-8AA8-E9735B7F0B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E816C7E-6132-4D50-A147-F20DF3D5DCDE}">
  <ds:schemaRefs>
    <ds:schemaRef ds:uri="e4165231-1bcd-4efe-9ad5-edb1bd2d6ba6"/>
    <ds:schemaRef ds:uri="http://schemas.microsoft.com/office/2006/metadata/properties"/>
    <ds:schemaRef ds:uri="http://purl.org/dc/terms/"/>
    <ds:schemaRef ds:uri="http://purl.org/dc/elements/1.1/"/>
    <ds:schemaRef ds:uri="http://purl.org/dc/dcmitype/"/>
    <ds:schemaRef ds:uri="2df41bda-4789-4e3e-b1ed-fc4fe886ad1e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1038CEA9-0DC5-4657-B1F3-89DDDF9B2766}">
  <ds:schemaRefs>
    <ds:schemaRef ds:uri="2df41bda-4789-4e3e-b1ed-fc4fe886ad1e"/>
    <ds:schemaRef ds:uri="e4165231-1bcd-4efe-9ad5-edb1bd2d6ba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828</Words>
  <Application>Microsoft Office PowerPoint</Application>
  <PresentationFormat>Grand écran</PresentationFormat>
  <Paragraphs>133</Paragraphs>
  <Slides>16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3" baseType="lpstr">
      <vt:lpstr>Aptos</vt:lpstr>
      <vt:lpstr>Aptos Display</vt:lpstr>
      <vt:lpstr>Arial</vt:lpstr>
      <vt:lpstr>Cambria</vt:lpstr>
      <vt:lpstr>Cambria Math</vt:lpstr>
      <vt:lpstr>Thème Office</vt:lpstr>
      <vt:lpstr>Adobe Acrobat Document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Rayane Mehanni</dc:creator>
  <cp:lastModifiedBy>Rayane Mehanni</cp:lastModifiedBy>
  <cp:revision>2</cp:revision>
  <dcterms:created xsi:type="dcterms:W3CDTF">2025-06-04T14:25:35Z</dcterms:created>
  <dcterms:modified xsi:type="dcterms:W3CDTF">2025-06-07T19:46:34Z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0x01010097202674B2BEC64BAD0362B1663B5834</vt:lpwstr>
  </property>
</Properties>
</file>